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8" r:id="rId3"/>
    <p:sldId id="1180" r:id="rId4"/>
    <p:sldId id="1187" r:id="rId5"/>
    <p:sldId id="1332" r:id="rId6"/>
    <p:sldId id="1227" r:id="rId7"/>
    <p:sldId id="1333" r:id="rId8"/>
    <p:sldId id="1334" r:id="rId9"/>
    <p:sldId id="1335" r:id="rId10"/>
    <p:sldId id="1336" r:id="rId11"/>
    <p:sldId id="1337" r:id="rId12"/>
    <p:sldId id="1412" r:id="rId13"/>
    <p:sldId id="1338" r:id="rId14"/>
    <p:sldId id="1339" r:id="rId15"/>
    <p:sldId id="1413" r:id="rId16"/>
    <p:sldId id="1340" r:id="rId17"/>
    <p:sldId id="1341" r:id="rId18"/>
    <p:sldId id="1342" r:id="rId19"/>
    <p:sldId id="1343" r:id="rId20"/>
    <p:sldId id="1344" r:id="rId21"/>
    <p:sldId id="1345" r:id="rId22"/>
    <p:sldId id="1346" r:id="rId23"/>
    <p:sldId id="1347" r:id="rId24"/>
    <p:sldId id="1348" r:id="rId25"/>
    <p:sldId id="1349" r:id="rId26"/>
    <p:sldId id="1414" r:id="rId27"/>
    <p:sldId id="1350" r:id="rId28"/>
    <p:sldId id="1415" r:id="rId29"/>
    <p:sldId id="1351" r:id="rId30"/>
    <p:sldId id="1353" r:id="rId31"/>
    <p:sldId id="1352" r:id="rId32"/>
    <p:sldId id="1354" r:id="rId33"/>
    <p:sldId id="1355" r:id="rId34"/>
    <p:sldId id="1416" r:id="rId35"/>
    <p:sldId id="1357" r:id="rId36"/>
    <p:sldId id="1358" r:id="rId37"/>
    <p:sldId id="1356" r:id="rId38"/>
    <p:sldId id="1359" r:id="rId39"/>
    <p:sldId id="1360" r:id="rId40"/>
    <p:sldId id="1361" r:id="rId41"/>
    <p:sldId id="1362" r:id="rId42"/>
    <p:sldId id="1363" r:id="rId43"/>
    <p:sldId id="1417" r:id="rId44"/>
    <p:sldId id="1364" r:id="rId45"/>
    <p:sldId id="1365" r:id="rId46"/>
    <p:sldId id="1366" r:id="rId47"/>
    <p:sldId id="1367" r:id="rId48"/>
    <p:sldId id="1368" r:id="rId49"/>
    <p:sldId id="1418" r:id="rId50"/>
    <p:sldId id="1369" r:id="rId51"/>
    <p:sldId id="1370" r:id="rId52"/>
    <p:sldId id="1371" r:id="rId53"/>
    <p:sldId id="1372" r:id="rId54"/>
    <p:sldId id="1373" r:id="rId55"/>
    <p:sldId id="1374" r:id="rId56"/>
    <p:sldId id="1375" r:id="rId57"/>
    <p:sldId id="1376" r:id="rId58"/>
    <p:sldId id="1377" r:id="rId59"/>
    <p:sldId id="1378" r:id="rId60"/>
    <p:sldId id="1379" r:id="rId61"/>
    <p:sldId id="1419" r:id="rId62"/>
    <p:sldId id="1380" r:id="rId63"/>
    <p:sldId id="1382" r:id="rId64"/>
    <p:sldId id="1420" r:id="rId65"/>
    <p:sldId id="1381" r:id="rId66"/>
    <p:sldId id="1383" r:id="rId67"/>
    <p:sldId id="1384" r:id="rId68"/>
    <p:sldId id="1385" r:id="rId69"/>
    <p:sldId id="1421" r:id="rId70"/>
    <p:sldId id="1386" r:id="rId71"/>
    <p:sldId id="1422" r:id="rId72"/>
    <p:sldId id="1387" r:id="rId73"/>
    <p:sldId id="1388" r:id="rId74"/>
    <p:sldId id="1389" r:id="rId75"/>
    <p:sldId id="1390" r:id="rId76"/>
    <p:sldId id="1392" r:id="rId77"/>
    <p:sldId id="1423" r:id="rId78"/>
    <p:sldId id="1393" r:id="rId79"/>
    <p:sldId id="1394" r:id="rId80"/>
    <p:sldId id="1395" r:id="rId81"/>
    <p:sldId id="1396" r:id="rId82"/>
    <p:sldId id="1397" r:id="rId83"/>
    <p:sldId id="1424" r:id="rId84"/>
    <p:sldId id="1398" r:id="rId85"/>
    <p:sldId id="1399" r:id="rId86"/>
    <p:sldId id="1400" r:id="rId87"/>
    <p:sldId id="1425" r:id="rId88"/>
    <p:sldId id="1401" r:id="rId89"/>
    <p:sldId id="1402" r:id="rId90"/>
    <p:sldId id="1403" r:id="rId91"/>
    <p:sldId id="1404" r:id="rId92"/>
    <p:sldId id="1405" r:id="rId93"/>
    <p:sldId id="1406" r:id="rId94"/>
    <p:sldId id="1407" r:id="rId95"/>
    <p:sldId id="1426" r:id="rId96"/>
    <p:sldId id="1408" r:id="rId97"/>
    <p:sldId id="1409" r:id="rId98"/>
    <p:sldId id="1410" r:id="rId99"/>
    <p:sldId id="1411" r:id="rId100"/>
    <p:sldId id="1427" r:id="rId101"/>
    <p:sldId id="1167"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4118ec96a3398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EF0"/>
    <a:srgbClr val="1E81E9"/>
    <a:srgbClr val="6600FF"/>
    <a:srgbClr val="FF0066"/>
    <a:srgbClr val="3A9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p:scale>
          <a:sx n="66" d="100"/>
          <a:sy n="66" d="100"/>
        </p:scale>
        <p:origin x="1190"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2448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8328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0134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975"/>
            <a:ext cx="12192000" cy="676275"/>
          </a:xfrm>
          <a:prstGeom prst="rect">
            <a:avLst/>
          </a:prstGeom>
        </p:spPr>
        <p:txBody>
          <a:bodyPr lIns="0" tIns="0" rIns="0" bIns="0">
            <a:normAutofit/>
          </a:bodyPr>
          <a:lstStyle>
            <a:lvl1pPr algn="ctr">
              <a:defRPr sz="3200"/>
            </a:lvl1pPr>
          </a:lstStyle>
          <a:p>
            <a:r>
              <a:rPr lang="en-US" dirty="0"/>
              <a:t>CLICK TO EDIT MASTER TITLE STYLE</a:t>
            </a:r>
          </a:p>
        </p:txBody>
      </p:sp>
      <p:graphicFrame>
        <p:nvGraphicFramePr>
          <p:cNvPr id="13" name="Object 1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CB23064-BAB1-496F-98F6-07E5CDD2CB3F}"/>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237113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562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439-2702-4770-9B64-A01E8552E2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959D9CF-4B67-4440-AC8D-01CF9462BF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312FC8-59DE-43E5-9D76-2E2CFD4658B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A5A2888A-F056-4690-914C-F4EE4CD8EA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A6347CA-FFD3-494F-BAFC-D95852D24C71}"/>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
        <p:nvSpPr>
          <p:cNvPr id="8" name="Rectangle 7">
            <a:extLst>
              <a:ext uri="{FF2B5EF4-FFF2-40B4-BE49-F238E27FC236}">
                <a16:creationId xmlns:a16="http://schemas.microsoft.com/office/drawing/2014/main" id="{8C1AF3E0-4D29-492F-8DC8-F5301E02B511}"/>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414760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3ED2-F6D9-4BD9-B918-F63B429E1F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B2D61E8-C246-430A-9E04-A562C3BF99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AA18DD-96FB-459E-AD73-BC40BA9F05DB}"/>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70074A63-6C7F-4A2B-92A7-DB282FEF13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7F38A76-7046-4583-B1BA-CA2ED165A40B}"/>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5473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EFC-268C-4FA4-88CB-35A22B323B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4768660-B972-4D27-BC84-8EF9A3A848A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46590-4FBE-4603-9816-C216E9DBFCFE}"/>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ADB5F68D-EC2A-49C0-8A1B-87B3374E19D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2487072-6503-496C-B828-27EE3ABD87B5}"/>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2916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27BE-6640-490C-9F2C-4A2B6A448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E49DFFA-26F8-4118-9D62-9B0B0434CC9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6467C19-B4CC-46FC-83C5-EE6BB59EE1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BF2178F-E1EE-45C5-A1F4-2752A2EAF05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832A98A3-4792-4771-A076-5F87C6E2BB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A6B57AC-A4EF-44A7-AF5F-08DC5D5E3B4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5163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D269-A33F-4E39-BE3D-106681EE78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BDEDF8D-25FF-4EA8-93BC-B3246AEC76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85816-260A-4FEA-80D8-798E91D9CC1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7811AEA-5836-4A68-A613-545ABF3815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9B471-6BD5-4A37-99C8-2B6A24196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C73BA93-5984-4D61-8BDA-8A15E91B3C4A}"/>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8" name="Footer Placeholder 7">
            <a:extLst>
              <a:ext uri="{FF2B5EF4-FFF2-40B4-BE49-F238E27FC236}">
                <a16:creationId xmlns:a16="http://schemas.microsoft.com/office/drawing/2014/main" id="{91A497EC-3C67-4A90-BD19-7FFA29AE2C0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FCA6C613-005C-4E69-AD9E-867D13C6AEF9}"/>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94934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EE1-3C3F-48A7-AB6F-7463580F5B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4B471F8-C8FF-442C-B54D-6C3E22B441BD}"/>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4" name="Footer Placeholder 3">
            <a:extLst>
              <a:ext uri="{FF2B5EF4-FFF2-40B4-BE49-F238E27FC236}">
                <a16:creationId xmlns:a16="http://schemas.microsoft.com/office/drawing/2014/main" id="{75FD178F-1A31-410A-B953-7827D90DF21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D5677D44-B3BE-47E7-B51F-42FE7AACDDE4}"/>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9035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6163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2EB34-3959-4BC8-A0F5-1A4B8294C8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3" name="Footer Placeholder 2">
            <a:extLst>
              <a:ext uri="{FF2B5EF4-FFF2-40B4-BE49-F238E27FC236}">
                <a16:creationId xmlns:a16="http://schemas.microsoft.com/office/drawing/2014/main" id="{9EC41820-346F-4584-8325-65A645B8529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CB68C212-2A09-4CBD-A420-257617E93608}"/>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7678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EB8-AAF3-4B9C-A40E-436C533D6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9A9E25D-E8A0-4945-A40B-CC2B2E2443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AE65123-2D20-4746-A120-9E7085761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5253A-FE58-4326-85F7-A5690B3BE491}"/>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90152225-E0E5-42E9-90BE-B0D86D1065C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28C08A9E-9B6C-4867-A601-C0C596BAE213}"/>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19521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084C-73D0-49D8-B2C7-6D4928CF24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828280E-D3A0-4454-8D36-4304CFB29B7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88E833D-8DD6-4D28-B806-06FC16D48D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B4BF2-B381-4D08-8EFE-23260FC0AF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E95A330D-6C2A-4292-B5D4-5E29D90484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439474C-37F7-44DD-8A05-B3EBF775DE1E}"/>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1878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3C9-58EF-4E90-AA7C-64658B681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D51535-86E8-49E1-845D-8B4E8EF727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27CB33B-2A22-47A0-B642-0DCB3C513C76}"/>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C8E76E98-A128-4B13-B5C4-FAD246F89911}"/>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507E3209-D7C7-4CD2-B089-99BE4BE22907}"/>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70305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6D6DB-8493-4075-9D10-9C417454D1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06D231A-0A8B-45BA-B1A5-92DF3887DE8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E106A9-AAA2-493F-B824-D44A3EB4F9F7}"/>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1AFF59B0-B26D-4E0B-8D89-3C43DD17B3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030066E-7D16-4CEF-9F55-CC0A74452FB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35714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2" name="Oval 11">
            <a:extLst>
              <a:ext uri="{FF2B5EF4-FFF2-40B4-BE49-F238E27FC236}">
                <a16:creationId xmlns:a16="http://schemas.microsoft.com/office/drawing/2014/main" id="{99682B5C-348E-4760-BFFD-981CDDF3D093}"/>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1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DF0C6F64-0C96-4ECB-B14B-AB85E014900E}"/>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62346DF9-6B6D-45E3-A567-E3070867BB14}"/>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A2331352-038E-46E0-9F09-B5EC1C17B9C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4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11" name="Oval 10">
            <a:extLst>
              <a:ext uri="{FF2B5EF4-FFF2-40B4-BE49-F238E27FC236}">
                <a16:creationId xmlns:a16="http://schemas.microsoft.com/office/drawing/2014/main" id="{0D968D3D-9357-4D12-B3ED-21D6043B3A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3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469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7" name="Oval 6">
            <a:extLst>
              <a:ext uri="{FF2B5EF4-FFF2-40B4-BE49-F238E27FC236}">
                <a16:creationId xmlns:a16="http://schemas.microsoft.com/office/drawing/2014/main" id="{33656AAC-A43D-45E1-9C9E-71C521B54E3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84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6" name="Oval 5">
            <a:extLst>
              <a:ext uri="{FF2B5EF4-FFF2-40B4-BE49-F238E27FC236}">
                <a16:creationId xmlns:a16="http://schemas.microsoft.com/office/drawing/2014/main" id="{E9AAB25C-193B-4ED8-BD89-F2DCD3945340}"/>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1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10A8C414-C046-4968-8CDD-89EBE6F976C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804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3A7477CF-065E-4D13-9970-5F77A0621C85}"/>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62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5CA8EC5D-FD6F-46DE-9529-AE3A5794FE2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35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A6016B52-BFC0-46BB-9875-16B01D5FFCEF}"/>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5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Oval 3">
            <a:extLst>
              <a:ext uri="{FF2B5EF4-FFF2-40B4-BE49-F238E27FC236}">
                <a16:creationId xmlns:a16="http://schemas.microsoft.com/office/drawing/2014/main" id="{F1058E38-14F9-4136-8693-A5D3511720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3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5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326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238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337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41623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34733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24845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989A5F7-C05B-40D7-8CB0-40BB17D3E0F5}"/>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F1F5CFCB-8B44-41E2-A46E-5546D35EA1BE}"/>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CAE0988E-1C5A-4191-92F3-59A82833E108}"/>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36798AE2-0680-4966-854A-CCF5550CE9C8}"/>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1" name="Rectangle 10">
            <a:extLst>
              <a:ext uri="{FF2B5EF4-FFF2-40B4-BE49-F238E27FC236}">
                <a16:creationId xmlns:a16="http://schemas.microsoft.com/office/drawing/2014/main" id="{6A31AD7A-00D3-4508-8B95-82927A9A853D}"/>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rgbClr val="3A95F4"/>
                </a:solidFill>
                <a:latin typeface="Segoe UI Light" panose="020B0502040204020203" pitchFamily="34" charset="0"/>
                <a:cs typeface="Segoe UI Light" panose="020B0502040204020203" pitchFamily="34" charset="0"/>
              </a:rPr>
              <a:t>www.</a:t>
            </a:r>
            <a:r>
              <a:rPr lang="en-US" sz="1200" b="1" dirty="0">
                <a:solidFill>
                  <a:srgbClr val="3A95F4"/>
                </a:solidFill>
                <a:latin typeface="Segoe UI" panose="020B0502040204020203" pitchFamily="34" charset="0"/>
                <a:cs typeface="Segoe UI" panose="020B0502040204020203" pitchFamily="34" charset="0"/>
              </a:rPr>
              <a:t>socialhealthgrowth</a:t>
            </a:r>
            <a:r>
              <a:rPr lang="en-US" sz="1200" dirty="0">
                <a:solidFill>
                  <a:srgbClr val="3A95F4"/>
                </a:solidFill>
                <a:latin typeface="Segoe UI Light" panose="020B0502040204020203" pitchFamily="34" charset="0"/>
                <a:cs typeface="Segoe UI Light" panose="020B0502040204020203" pitchFamily="34" charset="0"/>
              </a:rPr>
              <a:t>.org</a:t>
            </a:r>
          </a:p>
        </p:txBody>
      </p:sp>
      <p:sp>
        <p:nvSpPr>
          <p:cNvPr id="12" name="TextBox 11">
            <a:extLst>
              <a:ext uri="{FF2B5EF4-FFF2-40B4-BE49-F238E27FC236}">
                <a16:creationId xmlns:a16="http://schemas.microsoft.com/office/drawing/2014/main" id="{29445A9D-1DCD-48EB-BB4D-B7B043CE1720}"/>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13" name="TextBox 12">
            <a:extLst>
              <a:ext uri="{FF2B5EF4-FFF2-40B4-BE49-F238E27FC236}">
                <a16:creationId xmlns:a16="http://schemas.microsoft.com/office/drawing/2014/main" id="{ADAB8040-EC8E-4AB3-A0C5-29C342CA44EA}"/>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14" name="Picture 2" descr="Social Health Growth">
            <a:extLst>
              <a:ext uri="{FF2B5EF4-FFF2-40B4-BE49-F238E27FC236}">
                <a16:creationId xmlns:a16="http://schemas.microsoft.com/office/drawing/2014/main" id="{7B71F3BD-9D6F-4233-B200-64078C1A64F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E5804C-33B8-45F2-9EF5-26261207364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
        <p:nvSpPr>
          <p:cNvPr id="17" name="Oval 16">
            <a:extLst>
              <a:ext uri="{FF2B5EF4-FFF2-40B4-BE49-F238E27FC236}">
                <a16:creationId xmlns:a16="http://schemas.microsoft.com/office/drawing/2014/main" id="{A89555E5-F915-4611-B714-ADF9ED3FF153}"/>
              </a:ext>
            </a:extLst>
          </p:cNvPr>
          <p:cNvSpPr/>
          <p:nvPr userDrawn="1"/>
        </p:nvSpPr>
        <p:spPr>
          <a:xfrm>
            <a:off x="-499962" y="5489363"/>
            <a:ext cx="999924" cy="999924"/>
          </a:xfrm>
          <a:prstGeom prst="ellipse">
            <a:avLst/>
          </a:prstGeom>
          <a:gradFill flip="none" rotWithShape="1">
            <a:gsLst>
              <a:gs pos="0">
                <a:srgbClr val="439BF7"/>
              </a:gs>
              <a:gs pos="100000">
                <a:srgbClr val="439BF7">
                  <a:lumMod val="7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53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11FFAD-0442-4561-AA74-9CFF0649B419}"/>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19B5CC15-9FB5-4098-BCFF-5D7B9B0550B7}"/>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7B320C86-1FF8-4791-A8CE-4FEC20046C22}"/>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D6DA7669-195B-4F32-B0B2-3D46B271EC09}"/>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4" name="Rectangle 13">
            <a:extLst>
              <a:ext uri="{FF2B5EF4-FFF2-40B4-BE49-F238E27FC236}">
                <a16:creationId xmlns:a16="http://schemas.microsoft.com/office/drawing/2014/main" id="{0BB28A02-826D-4D27-9619-3993B3331324}"/>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chemeClr val="accent1"/>
                </a:solidFill>
                <a:latin typeface="Segoe UI Light" panose="020B0502040204020203" pitchFamily="34" charset="0"/>
                <a:cs typeface="Segoe UI Light" panose="020B0502040204020203" pitchFamily="34" charset="0"/>
              </a:rPr>
              <a:t>www.</a:t>
            </a:r>
            <a:r>
              <a:rPr lang="en-US" sz="1200" b="1" dirty="0">
                <a:solidFill>
                  <a:schemeClr val="accent1"/>
                </a:solidFill>
                <a:latin typeface="Segoe UI" panose="020B0502040204020203" pitchFamily="34" charset="0"/>
                <a:cs typeface="Segoe UI" panose="020B0502040204020203" pitchFamily="34" charset="0"/>
              </a:rPr>
              <a:t>socialhealthgrowth</a:t>
            </a:r>
            <a:r>
              <a:rPr lang="en-US" sz="1200" dirty="0">
                <a:solidFill>
                  <a:schemeClr val="accent1"/>
                </a:solidFill>
                <a:latin typeface="Segoe UI Light" panose="020B0502040204020203" pitchFamily="34" charset="0"/>
                <a:cs typeface="Segoe UI Light" panose="020B0502040204020203" pitchFamily="34" charset="0"/>
              </a:rPr>
              <a:t>.org</a:t>
            </a:r>
          </a:p>
        </p:txBody>
      </p:sp>
      <p:sp>
        <p:nvSpPr>
          <p:cNvPr id="2" name="TextBox 1">
            <a:extLst>
              <a:ext uri="{FF2B5EF4-FFF2-40B4-BE49-F238E27FC236}">
                <a16:creationId xmlns:a16="http://schemas.microsoft.com/office/drawing/2014/main" id="{A06B93AD-644C-4030-A961-573A6720D062}"/>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Copyright 2020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4" name="TextBox 3">
            <a:extLst>
              <a:ext uri="{FF2B5EF4-FFF2-40B4-BE49-F238E27FC236}">
                <a16:creationId xmlns:a16="http://schemas.microsoft.com/office/drawing/2014/main" id="{A308DE0F-9F80-447F-B628-868548058E3D}"/>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5" name="Picture 2" descr="Social Health Growth">
            <a:extLst>
              <a:ext uri="{FF2B5EF4-FFF2-40B4-BE49-F238E27FC236}">
                <a16:creationId xmlns:a16="http://schemas.microsoft.com/office/drawing/2014/main" id="{AFB69C83-8B79-4A6C-8757-FDA5989254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E1393DE-5252-470D-9309-B5C8FB8D598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Tree>
    <p:extLst>
      <p:ext uri="{BB962C8B-B14F-4D97-AF65-F5344CB8AC3E}">
        <p14:creationId xmlns:p14="http://schemas.microsoft.com/office/powerpoint/2010/main" val="28045344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hyperlink" Target="http://www.socialhealthgrowth.org/" TargetMode="External"/><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E16DB-FD2A-4795-9DCA-A5170717063C}"/>
              </a:ext>
            </a:extLst>
          </p:cNvPr>
          <p:cNvSpPr txBox="1"/>
          <p:nvPr/>
        </p:nvSpPr>
        <p:spPr>
          <a:xfrm>
            <a:off x="0" y="1704975"/>
            <a:ext cx="12192000" cy="2097585"/>
          </a:xfrm>
          <a:prstGeom prst="rect">
            <a:avLst/>
          </a:prstGeom>
          <a:solidFill>
            <a:srgbClr val="439BF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000000"/>
              </a:solidFill>
              <a:effectLst/>
              <a:uLnTx/>
              <a:uFillTx/>
            </a:endParaRPr>
          </a:p>
        </p:txBody>
      </p:sp>
      <p:sp>
        <p:nvSpPr>
          <p:cNvPr id="6" name="TextBox 5">
            <a:extLst>
              <a:ext uri="{FF2B5EF4-FFF2-40B4-BE49-F238E27FC236}">
                <a16:creationId xmlns:a16="http://schemas.microsoft.com/office/drawing/2014/main" id="{DE2BF46C-E3FA-443F-BA1C-8DF2DB4E3269}"/>
              </a:ext>
            </a:extLst>
          </p:cNvPr>
          <p:cNvSpPr txBox="1"/>
          <p:nvPr/>
        </p:nvSpPr>
        <p:spPr>
          <a:xfrm>
            <a:off x="-209550" y="1944823"/>
            <a:ext cx="12401551" cy="212365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SG" sz="6000" b="0" i="0" u="none" strike="noStrike" kern="0" cap="none" spc="0" normalizeH="0" baseline="0" noProof="0" dirty="0">
                <a:ln>
                  <a:noFill/>
                </a:ln>
                <a:solidFill>
                  <a:srgbClr val="000000"/>
                </a:solidFill>
                <a:effectLst/>
                <a:uLnTx/>
                <a:uFillTx/>
              </a:rPr>
              <a:t>Computer &amp; Mobile Literacy Program</a:t>
            </a:r>
          </a:p>
          <a:p>
            <a:pPr marL="0" marR="0" lvl="0" indent="0" algn="r" defTabSz="914400" eaLnBrk="1" fontAlgn="auto" latinLnBrk="0" hangingPunct="1">
              <a:lnSpc>
                <a:spcPct val="100000"/>
              </a:lnSpc>
              <a:spcBef>
                <a:spcPts val="0"/>
              </a:spcBef>
              <a:spcAft>
                <a:spcPts val="0"/>
              </a:spcAft>
              <a:buClrTx/>
              <a:buSzTx/>
              <a:buFontTx/>
              <a:buNone/>
              <a:tabLst/>
              <a:defRPr/>
            </a:pPr>
            <a:r>
              <a:rPr lang="en-SG" sz="4000" kern="0" dirty="0">
                <a:solidFill>
                  <a:srgbClr val="000000"/>
                </a:solidFill>
              </a:rPr>
              <a:t>Microsoft Word Basic – Part 2: Word Processor</a:t>
            </a:r>
            <a:endParaRPr kumimoji="0" lang="en-SG" sz="4000" b="0" i="0" u="none" strike="noStrike" kern="0" cap="none" spc="0" normalizeH="0" baseline="0" noProof="0" dirty="0">
              <a:ln>
                <a:noFill/>
              </a:ln>
              <a:solidFill>
                <a:srgbClr val="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SG" sz="32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8129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Here are some other ways to select text you’ll find useful: </a:t>
            </a:r>
          </a:p>
          <a:p>
            <a:pPr algn="just" fontAlgn="base"/>
            <a:r>
              <a:rPr lang="zh-CN" altLang="en-US" sz="2400" dirty="0">
                <a:solidFill>
                  <a:srgbClr val="0070C0"/>
                </a:solidFill>
              </a:rPr>
              <a:t>这里有一些其他的方法来选择你会觉得有用的文本</a:t>
            </a:r>
            <a:endParaRPr lang="en-SG" altLang="zh-CN" sz="2400" dirty="0">
              <a:solidFill>
                <a:srgbClr val="0070C0"/>
              </a:solidFill>
            </a:endParaRPr>
          </a:p>
          <a:p>
            <a:pPr algn="just" fontAlgn="base"/>
            <a:endParaRPr lang="en-GB" sz="2400" dirty="0"/>
          </a:p>
          <a:p>
            <a:pPr algn="just" fontAlgn="base"/>
            <a:r>
              <a:rPr lang="en-GB" sz="2400" dirty="0"/>
              <a:t>Click in the left margin to select an entire line, or click and drag in the left margin to select multiple lines. </a:t>
            </a:r>
          </a:p>
          <a:p>
            <a:pPr algn="just" fontAlgn="base"/>
            <a:r>
              <a:rPr lang="zh-CN" altLang="en-US" sz="2400" dirty="0">
                <a:solidFill>
                  <a:srgbClr val="0070C0"/>
                </a:solidFill>
              </a:rPr>
              <a:t>单击左边距可选择整行，或单击并拖动左边距可选择多行。</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5227556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FBE94A0-D2D8-4D5A-B550-881E464DB588}"/>
              </a:ext>
            </a:extLst>
          </p:cNvPr>
          <p:cNvPicPr>
            <a:picLocks noChangeAspect="1"/>
          </p:cNvPicPr>
          <p:nvPr/>
        </p:nvPicPr>
        <p:blipFill rotWithShape="1">
          <a:blip r:embed="rId2"/>
          <a:srcRect b="5369"/>
          <a:stretch/>
        </p:blipFill>
        <p:spPr>
          <a:xfrm>
            <a:off x="0" y="3628"/>
            <a:ext cx="12192000" cy="6854372"/>
          </a:xfrm>
          <a:prstGeom prst="rect">
            <a:avLst/>
          </a:prstGeom>
        </p:spPr>
      </p:pic>
      <p:sp>
        <p:nvSpPr>
          <p:cNvPr id="4" name="TextBox 3">
            <a:extLst>
              <a:ext uri="{FF2B5EF4-FFF2-40B4-BE49-F238E27FC236}">
                <a16:creationId xmlns:a16="http://schemas.microsoft.com/office/drawing/2014/main" id="{11005E54-C770-4BC2-ADAD-67B3C81945E3}"/>
              </a:ext>
            </a:extLst>
          </p:cNvPr>
          <p:cNvSpPr txBox="1"/>
          <p:nvPr/>
        </p:nvSpPr>
        <p:spPr>
          <a:xfrm>
            <a:off x="0" y="3192955"/>
            <a:ext cx="12192000" cy="2862322"/>
          </a:xfrm>
          <a:prstGeom prst="rect">
            <a:avLst/>
          </a:prstGeom>
          <a:noFill/>
        </p:spPr>
        <p:txBody>
          <a:bodyPr wrap="square" rtlCol="0">
            <a:spAutoFit/>
          </a:bodyPr>
          <a:lstStyle/>
          <a:p>
            <a:pPr algn="ctr"/>
            <a:r>
              <a:rPr lang="en-GB" dirty="0">
                <a:solidFill>
                  <a:schemeClr val="bg1"/>
                </a:solidFill>
                <a:latin typeface="Segoe UI Light" panose="020B0502040204020203" pitchFamily="34" charset="0"/>
                <a:cs typeface="Segoe UI Light" panose="020B0502040204020203" pitchFamily="34" charset="0"/>
              </a:rPr>
              <a:t>Social Health Growth</a:t>
            </a:r>
          </a:p>
          <a:p>
            <a:pPr algn="ctr"/>
            <a:r>
              <a:rPr lang="en-GB" dirty="0">
                <a:solidFill>
                  <a:schemeClr val="bg1"/>
                </a:solidFill>
                <a:latin typeface="Segoe UI Light" panose="020B0502040204020203" pitchFamily="34" charset="0"/>
                <a:cs typeface="Segoe UI Light" panose="020B0502040204020203" pitchFamily="34" charset="0"/>
              </a:rPr>
              <a:t>200 Jalan Sultan #03-17, Textile Centre, Singapore 199018</a:t>
            </a:r>
          </a:p>
          <a:p>
            <a:pPr algn="ctr"/>
            <a:r>
              <a:rPr lang="en-GB" dirty="0">
                <a:solidFill>
                  <a:schemeClr val="bg1"/>
                </a:solidFill>
                <a:latin typeface="Segoe UI Light" panose="020B0502040204020203" pitchFamily="34" charset="0"/>
                <a:cs typeface="Segoe UI Light" panose="020B0502040204020203" pitchFamily="34" charset="0"/>
              </a:rPr>
              <a:t>Hotline: (65) 9751 6906, Fax: (65) 6338 2892</a:t>
            </a:r>
          </a:p>
          <a:p>
            <a:pPr algn="ctr"/>
            <a:r>
              <a:rPr lang="en-GB" dirty="0">
                <a:solidFill>
                  <a:schemeClr val="bg1"/>
                </a:solidFill>
                <a:latin typeface="Segoe UI Light" panose="020B0502040204020203" pitchFamily="34" charset="0"/>
                <a:cs typeface="Segoe UI Light" panose="020B0502040204020203" pitchFamily="34" charset="0"/>
              </a:rPr>
              <a:t>SHG is a registered Charity with Ministry of Social and Family Development</a:t>
            </a:r>
          </a:p>
          <a:p>
            <a:pPr algn="ct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Website: </a:t>
            </a:r>
            <a:r>
              <a:rPr lang="en-US" dirty="0">
                <a:solidFill>
                  <a:schemeClr val="bg1"/>
                </a:solidFill>
                <a:latin typeface="Segoe UI Light" panose="020B0502040204020203" pitchFamily="34" charset="0"/>
                <a:cs typeface="Segoe UI Light" panose="020B0502040204020203" pitchFamily="34" charset="0"/>
                <a:hlinkClick r:id="rId3"/>
              </a:rPr>
              <a:t>www.socialhealthgrowth.org</a:t>
            </a: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Facebook: facebook.com/socialhealthgrowth.shg</a:t>
            </a:r>
          </a:p>
          <a:p>
            <a:pPr algn="ctr"/>
            <a:r>
              <a:rPr lang="en-GB" dirty="0">
                <a:solidFill>
                  <a:schemeClr val="bg1"/>
                </a:solidFill>
                <a:latin typeface="Segoe UI Light" panose="020B0502040204020203" pitchFamily="34" charset="0"/>
                <a:cs typeface="Segoe UI Light" panose="020B0502040204020203" pitchFamily="34" charset="0"/>
              </a:rPr>
              <a:t>Twitter: @SHG_Singapore</a:t>
            </a:r>
          </a:p>
          <a:p>
            <a:pPr algn="ctr"/>
            <a:r>
              <a:rPr lang="en-GB" dirty="0">
                <a:solidFill>
                  <a:schemeClr val="bg1"/>
                </a:solidFill>
                <a:latin typeface="Segoe UI Light" panose="020B0502040204020203" pitchFamily="34" charset="0"/>
                <a:cs typeface="Segoe UI Light" panose="020B0502040204020203" pitchFamily="34" charset="0"/>
              </a:rPr>
              <a:t>Instagram: </a:t>
            </a:r>
            <a:r>
              <a:rPr lang="en-GB" dirty="0" err="1">
                <a:solidFill>
                  <a:schemeClr val="bg1"/>
                </a:solidFill>
                <a:latin typeface="Segoe UI Light" panose="020B0502040204020203" pitchFamily="34" charset="0"/>
                <a:cs typeface="Segoe UI Light" panose="020B0502040204020203" pitchFamily="34" charset="0"/>
              </a:rPr>
              <a:t>socialhealthgrowth</a:t>
            </a:r>
            <a:endParaRPr lang="en-GB" dirty="0">
              <a:solidFill>
                <a:schemeClr val="bg1"/>
              </a:solidFill>
              <a:latin typeface="Segoe UI Light" panose="020B0502040204020203" pitchFamily="34" charset="0"/>
              <a:cs typeface="Segoe UI Light" panose="020B0502040204020203" pitchFamily="34" charset="0"/>
            </a:endParaRPr>
          </a:p>
          <a:p>
            <a:pPr algn="ctr"/>
            <a:endParaRPr lang="en-US" dirty="0">
              <a:solidFill>
                <a:schemeClr val="bg1"/>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635E68B5-4108-4302-9BDB-8316387B43AA}"/>
              </a:ext>
            </a:extLst>
          </p:cNvPr>
          <p:cNvSpPr txBox="1"/>
          <p:nvPr/>
        </p:nvSpPr>
        <p:spPr>
          <a:xfrm>
            <a:off x="0" y="1628775"/>
            <a:ext cx="12192000" cy="1323439"/>
          </a:xfrm>
          <a:prstGeom prst="rect">
            <a:avLst/>
          </a:prstGeom>
          <a:noFill/>
        </p:spPr>
        <p:txBody>
          <a:bodyPr wrap="square" rtlCol="0">
            <a:spAutoFit/>
          </a:bodyPr>
          <a:lstStyle/>
          <a:p>
            <a:pPr algn="ctr"/>
            <a:r>
              <a:rPr lang="en-SG" sz="8000" b="1" dirty="0">
                <a:solidFill>
                  <a:schemeClr val="bg1"/>
                </a:solidFill>
              </a:rPr>
              <a:t>Thank You!</a:t>
            </a:r>
          </a:p>
        </p:txBody>
      </p:sp>
    </p:spTree>
    <p:extLst>
      <p:ext uri="{BB962C8B-B14F-4D97-AF65-F5344CB8AC3E}">
        <p14:creationId xmlns:p14="http://schemas.microsoft.com/office/powerpoint/2010/main" val="113854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Here are some other ways to select text you’ll find useful: </a:t>
            </a:r>
          </a:p>
          <a:p>
            <a:pPr algn="just" fontAlgn="base"/>
            <a:r>
              <a:rPr lang="zh-CN" altLang="en-US" sz="2400" dirty="0">
                <a:solidFill>
                  <a:srgbClr val="0070C0"/>
                </a:solidFill>
              </a:rPr>
              <a:t>这里有一些其他的方法来选择你会觉得有用的文本</a:t>
            </a:r>
            <a:endParaRPr lang="en-SG" altLang="zh-CN" sz="2400" dirty="0">
              <a:solidFill>
                <a:srgbClr val="0070C0"/>
              </a:solidFill>
            </a:endParaRPr>
          </a:p>
          <a:p>
            <a:pPr algn="just" fontAlgn="base"/>
            <a:endParaRPr lang="en-GB" sz="2400" dirty="0"/>
          </a:p>
          <a:p>
            <a:pPr algn="just" fontAlgn="base"/>
            <a:r>
              <a:rPr lang="en-GB" sz="2400" dirty="0"/>
              <a:t>Press Ctrl + A to select everything in the document.</a:t>
            </a:r>
          </a:p>
          <a:p>
            <a:pPr algn="just" fontAlgn="base"/>
            <a:r>
              <a:rPr lang="zh-CN" altLang="en-US" sz="2400" dirty="0">
                <a:solidFill>
                  <a:srgbClr val="0070C0"/>
                </a:solidFill>
              </a:rPr>
              <a:t>按 </a:t>
            </a:r>
            <a:r>
              <a:rPr lang="en-US" altLang="zh-CN" sz="2400" dirty="0">
                <a:solidFill>
                  <a:srgbClr val="0070C0"/>
                </a:solidFill>
              </a:rPr>
              <a:t>Ctrl + A </a:t>
            </a:r>
            <a:r>
              <a:rPr lang="zh-CN" altLang="en-US" sz="2400" dirty="0">
                <a:solidFill>
                  <a:srgbClr val="0070C0"/>
                </a:solidFill>
              </a:rPr>
              <a:t>选择文档中的所有内容。</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225904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Select the text you want to replace, then start typing the new text.</a:t>
            </a:r>
          </a:p>
          <a:p>
            <a:pPr algn="just" fontAlgn="base"/>
            <a:r>
              <a:rPr lang="zh-CN" altLang="en-US" sz="2400" dirty="0">
                <a:solidFill>
                  <a:srgbClr val="0070C0"/>
                </a:solidFill>
              </a:rPr>
              <a:t>选择要替换的文本，然后开始键入新文本。</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92469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move or copy text in a Word document by cutting or copying a selection and then pasting the text in a new location. </a:t>
            </a:r>
          </a:p>
          <a:p>
            <a:pPr algn="just" fontAlgn="base"/>
            <a:r>
              <a:rPr lang="zh-CN" altLang="en-US" sz="2400" dirty="0">
                <a:solidFill>
                  <a:srgbClr val="0070C0"/>
                </a:solidFill>
              </a:rPr>
              <a:t>您可以通过剪切或复制所选内容，然后将文本粘贴到新位置来移动或复制 </a:t>
            </a:r>
            <a:r>
              <a:rPr lang="en-US" altLang="zh-CN" sz="2400" dirty="0">
                <a:solidFill>
                  <a:srgbClr val="0070C0"/>
                </a:solidFill>
              </a:rPr>
              <a:t>Word </a:t>
            </a:r>
            <a:r>
              <a:rPr lang="zh-CN" altLang="en-US" sz="2400" dirty="0">
                <a:solidFill>
                  <a:srgbClr val="0070C0"/>
                </a:solidFill>
              </a:rPr>
              <a:t>文档中的文本。</a:t>
            </a:r>
            <a:endParaRPr lang="en-GB" sz="2400" dirty="0">
              <a:solidFill>
                <a:srgbClr val="0070C0"/>
              </a:solidFill>
            </a:endParaRPr>
          </a:p>
          <a:p>
            <a:pPr algn="just" fontAlgn="base"/>
            <a:endParaRPr lang="en-GB" sz="2400" dirty="0"/>
          </a:p>
        </p:txBody>
      </p:sp>
      <p:pic>
        <p:nvPicPr>
          <p:cNvPr id="7" name="Picture 6">
            <a:extLst>
              <a:ext uri="{FF2B5EF4-FFF2-40B4-BE49-F238E27FC236}">
                <a16:creationId xmlns:a16="http://schemas.microsoft.com/office/drawing/2014/main" id="{51328024-D09E-456B-BCD5-A8719718FC32}"/>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195219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You can cut, copy, and paste any item—like pictures, shapes, or tables—not just text. </a:t>
            </a:r>
          </a:p>
          <a:p>
            <a:pPr algn="just" fontAlgn="base"/>
            <a:r>
              <a:rPr lang="zh-CN" altLang="en-US" sz="2400" dirty="0">
                <a:solidFill>
                  <a:srgbClr val="0070C0"/>
                </a:solidFill>
              </a:rPr>
              <a:t>您可以剪切、复制和粘贴任何项目（例如图片、形状或表格），而不仅仅是文本。</a:t>
            </a:r>
            <a:endParaRPr lang="en-GB" sz="2400" dirty="0">
              <a:solidFill>
                <a:srgbClr val="0070C0"/>
              </a:solidFill>
            </a:endParaRPr>
          </a:p>
        </p:txBody>
      </p:sp>
      <p:pic>
        <p:nvPicPr>
          <p:cNvPr id="7" name="Picture 6">
            <a:extLst>
              <a:ext uri="{FF2B5EF4-FFF2-40B4-BE49-F238E27FC236}">
                <a16:creationId xmlns:a16="http://schemas.microsoft.com/office/drawing/2014/main" id="{51328024-D09E-456B-BCD5-A8719718FC32}"/>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3850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Cutting or copying an item places it in a special area called the Clipboard, which stores data temporarily until it can be placed somewhere else.</a:t>
            </a:r>
          </a:p>
          <a:p>
            <a:pPr algn="just" fontAlgn="base"/>
            <a:r>
              <a:rPr lang="zh-CN" altLang="en-US" sz="2400" dirty="0">
                <a:solidFill>
                  <a:srgbClr val="0070C0"/>
                </a:solidFill>
              </a:rPr>
              <a:t>剪切或复制项目会将其放置在称为剪贴板的特殊区域中，该区域会临时存储数据，直到可以将其放置在其他地方。</a:t>
            </a:r>
            <a:endParaRPr lang="en-GB" sz="2400" dirty="0">
              <a:solidFill>
                <a:srgbClr val="0070C0"/>
              </a:solidFill>
            </a:endParaRPr>
          </a:p>
        </p:txBody>
      </p:sp>
      <p:pic>
        <p:nvPicPr>
          <p:cNvPr id="6" name="Picture 5">
            <a:extLst>
              <a:ext uri="{FF2B5EF4-FFF2-40B4-BE49-F238E27FC236}">
                <a16:creationId xmlns:a16="http://schemas.microsoft.com/office/drawing/2014/main" id="{5EDDAB5C-A7EF-4D7A-85C0-F77CDBA80538}"/>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120604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9832F-0379-4B4F-8224-18D4FFD3C176}"/>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Copying text lets you duplicate the selected text so it can be used somewhere else.</a:t>
            </a:r>
          </a:p>
          <a:p>
            <a:pPr algn="just" fontAlgn="base"/>
            <a:r>
              <a:rPr lang="zh-CN" altLang="en-US" sz="2400" dirty="0">
                <a:solidFill>
                  <a:srgbClr val="0070C0"/>
                </a:solidFill>
              </a:rPr>
              <a:t>复制文本可让您复制选定的文本，以便在其他地方使用。</a:t>
            </a:r>
            <a:endParaRPr lang="en-SG" altLang="zh-CN" sz="2400" dirty="0">
              <a:solidFill>
                <a:srgbClr val="0070C0"/>
              </a:solidFill>
            </a:endParaRPr>
          </a:p>
          <a:p>
            <a:pPr algn="just" fontAlgn="base"/>
            <a:endParaRPr lang="en-GB" sz="2400" dirty="0">
              <a:solidFill>
                <a:srgbClr val="0A0A23"/>
              </a:solidFill>
            </a:endParaRPr>
          </a:p>
          <a:p>
            <a:pPr marL="457200" indent="-457200" algn="just" fontAlgn="base">
              <a:buFont typeface="+mj-lt"/>
              <a:buAutoNum type="arabicPeriod"/>
            </a:pPr>
            <a:r>
              <a:rPr lang="en-GB" sz="2400" dirty="0"/>
              <a:t>Select the text you want to copy.  | </a:t>
            </a:r>
            <a:r>
              <a:rPr lang="zh-CN" altLang="en-US" sz="2400" dirty="0">
                <a:solidFill>
                  <a:srgbClr val="0070C0"/>
                </a:solidFill>
              </a:rPr>
              <a:t>选择要复制的文本。</a:t>
            </a:r>
            <a:endParaRPr lang="en-GB" sz="2400" dirty="0">
              <a:solidFill>
                <a:srgbClr val="0070C0"/>
              </a:solidFill>
            </a:endParaRPr>
          </a:p>
        </p:txBody>
      </p:sp>
    </p:spTree>
    <p:extLst>
      <p:ext uri="{BB962C8B-B14F-4D97-AF65-F5344CB8AC3E}">
        <p14:creationId xmlns:p14="http://schemas.microsoft.com/office/powerpoint/2010/main" val="16290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9832F-0379-4B4F-8224-18D4FFD3C176}"/>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Copy button on the Home tab. | </a:t>
            </a:r>
            <a:r>
              <a:rPr lang="zh-CN" altLang="en-US" sz="2400" dirty="0">
                <a:solidFill>
                  <a:srgbClr val="0070C0"/>
                </a:solidFill>
              </a:rPr>
              <a:t>单击主页选项卡上的复制按钮。</a:t>
            </a:r>
            <a:endParaRPr lang="en-GB" sz="2400" dirty="0">
              <a:solidFill>
                <a:srgbClr val="0070C0"/>
              </a:solidFill>
            </a:endParaRPr>
          </a:p>
          <a:p>
            <a:pPr algn="just" fontAlgn="base"/>
            <a:endParaRPr lang="en-GB" sz="2400" dirty="0"/>
          </a:p>
          <a:p>
            <a:pPr algn="just" fontAlgn="base"/>
            <a:r>
              <a:rPr lang="en-GB" sz="2400" dirty="0"/>
              <a:t>A copy of the selected text is placed in the Clipboard. </a:t>
            </a:r>
          </a:p>
          <a:p>
            <a:pPr algn="just" fontAlgn="base"/>
            <a:r>
              <a:rPr lang="zh-CN" altLang="en-US" sz="2400" dirty="0">
                <a:solidFill>
                  <a:srgbClr val="0070C0"/>
                </a:solidFill>
              </a:rPr>
              <a:t>所选文本的副本放置在剪贴板中。</a:t>
            </a:r>
            <a:endParaRPr lang="en-GB" sz="2400" dirty="0">
              <a:solidFill>
                <a:srgbClr val="0070C0"/>
              </a:solidFill>
            </a:endParaRPr>
          </a:p>
          <a:p>
            <a:pPr algn="just" fontAlgn="base"/>
            <a:endParaRPr lang="en-GB" sz="2400" dirty="0"/>
          </a:p>
          <a:p>
            <a:pPr algn="just" fontAlgn="base"/>
            <a:r>
              <a:rPr lang="en-GB" sz="2400" dirty="0"/>
              <a:t>Shortcut: Press Ctrl + C to copy. </a:t>
            </a:r>
          </a:p>
          <a:p>
            <a:pPr algn="just" fontAlgn="base"/>
            <a:r>
              <a:rPr lang="zh-CN" altLang="en-US" sz="2400" dirty="0">
                <a:solidFill>
                  <a:srgbClr val="0070C0"/>
                </a:solidFill>
              </a:rPr>
              <a:t>快捷方式：按 </a:t>
            </a:r>
            <a:r>
              <a:rPr lang="en-GB" sz="2400" dirty="0">
                <a:solidFill>
                  <a:srgbClr val="0070C0"/>
                </a:solidFill>
              </a:rPr>
              <a:t>Ctrl + C </a:t>
            </a:r>
            <a:r>
              <a:rPr lang="zh-CN" altLang="en-US" sz="2400" dirty="0">
                <a:solidFill>
                  <a:srgbClr val="0070C0"/>
                </a:solidFill>
              </a:rPr>
              <a:t>进行复制。</a:t>
            </a:r>
            <a:endParaRPr lang="en-GB" sz="2400" dirty="0">
              <a:solidFill>
                <a:srgbClr val="0070C0"/>
              </a:solidFill>
            </a:endParaRPr>
          </a:p>
        </p:txBody>
      </p:sp>
    </p:spTree>
    <p:extLst>
      <p:ext uri="{BB962C8B-B14F-4D97-AF65-F5344CB8AC3E}">
        <p14:creationId xmlns:p14="http://schemas.microsoft.com/office/powerpoint/2010/main" val="101149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9832F-0379-4B4F-8224-18D4FFD3C176}"/>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Click where you want to paste the text. | </a:t>
            </a:r>
            <a:r>
              <a:rPr lang="zh-CN" altLang="en-US" sz="2400" dirty="0">
                <a:solidFill>
                  <a:srgbClr val="0070C0"/>
                </a:solidFill>
              </a:rPr>
              <a:t>单击要粘贴文本的位置。</a:t>
            </a:r>
            <a:endParaRPr lang="en-GB" sz="2400" dirty="0">
              <a:solidFill>
                <a:srgbClr val="0070C0"/>
              </a:solidFill>
            </a:endParaRPr>
          </a:p>
          <a:p>
            <a:pPr algn="just" fontAlgn="base"/>
            <a:endParaRPr lang="en-GB" sz="2400" dirty="0"/>
          </a:p>
          <a:p>
            <a:pPr algn="just" fontAlgn="base"/>
            <a:r>
              <a:rPr lang="en-GB" sz="2400" dirty="0"/>
              <a:t>You can copy, cut, and paste text or other items within a document, between documents, or between programs. </a:t>
            </a:r>
          </a:p>
          <a:p>
            <a:pPr algn="just" fontAlgn="base"/>
            <a:r>
              <a:rPr lang="zh-CN" altLang="en-US" sz="2400" dirty="0">
                <a:solidFill>
                  <a:srgbClr val="0070C0"/>
                </a:solidFill>
              </a:rPr>
              <a:t>您可以在文档内、文档之间或程序之间复制、剪切和粘贴文本或其他项目。</a:t>
            </a:r>
            <a:endParaRPr lang="en-GB" sz="2400" dirty="0">
              <a:solidFill>
                <a:srgbClr val="0070C0"/>
              </a:solidFill>
            </a:endParaRPr>
          </a:p>
        </p:txBody>
      </p:sp>
    </p:spTree>
    <p:extLst>
      <p:ext uri="{BB962C8B-B14F-4D97-AF65-F5344CB8AC3E}">
        <p14:creationId xmlns:p14="http://schemas.microsoft.com/office/powerpoint/2010/main" val="135528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9832F-0379-4B4F-8224-18D4FFD3C176}"/>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Copy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4"/>
            </a:pPr>
            <a:r>
              <a:rPr lang="en-GB" sz="2400" dirty="0"/>
              <a:t>Click the Paste button. | </a:t>
            </a:r>
            <a:r>
              <a:rPr lang="zh-CN" altLang="en-US" sz="2400" dirty="0">
                <a:solidFill>
                  <a:srgbClr val="0070C0"/>
                </a:solidFill>
              </a:rPr>
              <a:t>单击粘贴按钮。</a:t>
            </a:r>
            <a:endParaRPr lang="en-GB" sz="2400" dirty="0">
              <a:solidFill>
                <a:srgbClr val="0070C0"/>
              </a:solidFill>
            </a:endParaRPr>
          </a:p>
          <a:p>
            <a:pPr marL="457200" indent="-457200" algn="just" fontAlgn="base">
              <a:buFont typeface="+mj-lt"/>
              <a:buAutoNum type="arabicPeriod" startAt="4"/>
            </a:pPr>
            <a:endParaRPr lang="en-GB" sz="2400" dirty="0"/>
          </a:p>
          <a:p>
            <a:pPr algn="just" fontAlgn="base"/>
            <a:r>
              <a:rPr lang="en-GB" sz="2400" dirty="0"/>
              <a:t>Shortcut: Press Ctrl + V to paste. </a:t>
            </a:r>
          </a:p>
          <a:p>
            <a:pPr algn="just" fontAlgn="base"/>
            <a:r>
              <a:rPr lang="zh-CN" altLang="en-US" sz="2400" dirty="0">
                <a:solidFill>
                  <a:srgbClr val="0070C0"/>
                </a:solidFill>
              </a:rPr>
              <a:t>快捷方式：按 </a:t>
            </a:r>
            <a:r>
              <a:rPr lang="en-US" altLang="zh-CN" sz="2400" dirty="0">
                <a:solidFill>
                  <a:srgbClr val="0070C0"/>
                </a:solidFill>
              </a:rPr>
              <a:t>Ctrl + V </a:t>
            </a:r>
            <a:r>
              <a:rPr lang="zh-CN" altLang="en-US" sz="2400" dirty="0">
                <a:solidFill>
                  <a:srgbClr val="0070C0"/>
                </a:solidFill>
              </a:rPr>
              <a:t>进行粘贴。</a:t>
            </a:r>
            <a:endParaRPr lang="en-SG" altLang="zh-CN" sz="2400" dirty="0">
              <a:solidFill>
                <a:srgbClr val="0070C0"/>
              </a:solidFill>
            </a:endParaRPr>
          </a:p>
          <a:p>
            <a:pPr algn="just" fontAlgn="base"/>
            <a:endParaRPr lang="en-GB" sz="2400" dirty="0"/>
          </a:p>
          <a:p>
            <a:pPr algn="just" fontAlgn="base"/>
            <a:r>
              <a:rPr lang="en-GB" sz="2400" dirty="0"/>
              <a:t>The text you copied is duplicated in the new location.</a:t>
            </a:r>
          </a:p>
          <a:p>
            <a:pPr algn="just" fontAlgn="base"/>
            <a:r>
              <a:rPr lang="zh-CN" altLang="en-US" sz="2400" dirty="0">
                <a:solidFill>
                  <a:srgbClr val="0070C0"/>
                </a:solidFill>
              </a:rPr>
              <a:t>您复制的文本将复制到新位置。</a:t>
            </a:r>
            <a:endParaRPr lang="en-GB" sz="2400" dirty="0">
              <a:solidFill>
                <a:srgbClr val="0070C0"/>
              </a:solidFill>
            </a:endParaRPr>
          </a:p>
        </p:txBody>
      </p:sp>
    </p:spTree>
    <p:extLst>
      <p:ext uri="{BB962C8B-B14F-4D97-AF65-F5344CB8AC3E}">
        <p14:creationId xmlns:p14="http://schemas.microsoft.com/office/powerpoint/2010/main" val="298880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Learning Objectives</a:t>
            </a:r>
          </a:p>
        </p:txBody>
      </p:sp>
      <p:sp>
        <p:nvSpPr>
          <p:cNvPr id="5" name="TextBox 4">
            <a:extLst>
              <a:ext uri="{FF2B5EF4-FFF2-40B4-BE49-F238E27FC236}">
                <a16:creationId xmlns:a16="http://schemas.microsoft.com/office/drawing/2014/main" id="{428F639F-70CE-4753-BA06-826A7C0AFE3B}"/>
              </a:ext>
            </a:extLst>
          </p:cNvPr>
          <p:cNvSpPr txBox="1"/>
          <p:nvPr/>
        </p:nvSpPr>
        <p:spPr>
          <a:xfrm>
            <a:off x="914400" y="1280604"/>
            <a:ext cx="6507332" cy="1163395"/>
          </a:xfrm>
          <a:prstGeom prst="rect">
            <a:avLst/>
          </a:prstGeom>
          <a:noFill/>
        </p:spPr>
        <p:txBody>
          <a:bodyPr wrap="square" rtlCol="0">
            <a:spAutoFit/>
          </a:bodyPr>
          <a:lstStyle/>
          <a:p>
            <a:pPr>
              <a:lnSpc>
                <a:spcPct val="95000"/>
              </a:lnSpc>
              <a:spcBef>
                <a:spcPct val="0"/>
              </a:spcBef>
            </a:pPr>
            <a:r>
              <a:rPr lang="en-US" altLang="en-US" sz="2400" dirty="0">
                <a:solidFill>
                  <a:srgbClr val="000000"/>
                </a:solidFill>
              </a:rPr>
              <a:t>To understand how to work with word processing</a:t>
            </a:r>
          </a:p>
          <a:p>
            <a:pPr>
              <a:lnSpc>
                <a:spcPct val="95000"/>
              </a:lnSpc>
              <a:spcBef>
                <a:spcPct val="0"/>
              </a:spcBef>
            </a:pPr>
            <a:r>
              <a:rPr lang="zh-CN" altLang="en-US" sz="2400" dirty="0">
                <a:solidFill>
                  <a:srgbClr val="0070C0"/>
                </a:solidFill>
              </a:rPr>
              <a:t>了解如何使用文字处理</a:t>
            </a:r>
            <a:endParaRPr lang="en-US" altLang="en-US" sz="2400" dirty="0">
              <a:solidFill>
                <a:srgbClr val="000000"/>
              </a:solidFill>
            </a:endParaRPr>
          </a:p>
          <a:p>
            <a:endParaRPr lang="en-SG" sz="2400" dirty="0"/>
          </a:p>
        </p:txBody>
      </p:sp>
      <p:pic>
        <p:nvPicPr>
          <p:cNvPr id="3" name="Picture 2">
            <a:extLst>
              <a:ext uri="{FF2B5EF4-FFF2-40B4-BE49-F238E27FC236}">
                <a16:creationId xmlns:a16="http://schemas.microsoft.com/office/drawing/2014/main" id="{776EA7DD-0260-45CC-9866-8750FE77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379" y="1088131"/>
            <a:ext cx="4681737" cy="4681737"/>
          </a:xfrm>
          <a:prstGeom prst="rect">
            <a:avLst/>
          </a:prstGeom>
        </p:spPr>
      </p:pic>
    </p:spTree>
    <p:extLst>
      <p:ext uri="{BB962C8B-B14F-4D97-AF65-F5344CB8AC3E}">
        <p14:creationId xmlns:p14="http://schemas.microsoft.com/office/powerpoint/2010/main" val="68389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5C376-6419-46EE-8EB4-A2C417091D5C}"/>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When you cut text, it is removed from its original location and placed in the Clipboard.</a:t>
            </a:r>
          </a:p>
          <a:p>
            <a:pPr algn="just" fontAlgn="base"/>
            <a:r>
              <a:rPr lang="zh-CN" altLang="en-US" sz="2400" dirty="0">
                <a:solidFill>
                  <a:srgbClr val="0070C0"/>
                </a:solidFill>
              </a:rPr>
              <a:t>剪切文本时，它会从其原始位置移除并放置在剪贴板中</a:t>
            </a:r>
            <a:endParaRPr lang="en-GB" sz="2400" dirty="0">
              <a:solidFill>
                <a:srgbClr val="0070C0"/>
              </a:solidFill>
            </a:endParaRPr>
          </a:p>
        </p:txBody>
      </p:sp>
    </p:spTree>
    <p:extLst>
      <p:ext uri="{BB962C8B-B14F-4D97-AF65-F5344CB8AC3E}">
        <p14:creationId xmlns:p14="http://schemas.microsoft.com/office/powerpoint/2010/main" val="4270477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5C376-6419-46EE-8EB4-A2C417091D5C}"/>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a:pPr>
            <a:r>
              <a:rPr lang="en-GB" sz="2400" dirty="0"/>
              <a:t>Select the text you want to cut. | </a:t>
            </a:r>
            <a:r>
              <a:rPr lang="zh-CN" altLang="en-US" sz="2400" dirty="0">
                <a:solidFill>
                  <a:srgbClr val="0070C0"/>
                </a:solidFill>
              </a:rPr>
              <a:t>选择要剪切的文本。</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Cut button. | </a:t>
            </a:r>
            <a:r>
              <a:rPr lang="zh-CN" altLang="en-US" sz="2400" dirty="0"/>
              <a:t>单</a:t>
            </a:r>
            <a:r>
              <a:rPr lang="zh-CN" altLang="en-US" sz="2400" dirty="0">
                <a:solidFill>
                  <a:srgbClr val="0070C0"/>
                </a:solidFill>
              </a:rPr>
              <a:t>击剪切按钮。</a:t>
            </a:r>
            <a:endParaRPr lang="en-GB" sz="2400" dirty="0">
              <a:solidFill>
                <a:srgbClr val="0070C0"/>
              </a:solidFill>
            </a:endParaRPr>
          </a:p>
          <a:p>
            <a:pPr marL="457200" indent="-457200" algn="just" fontAlgn="base">
              <a:buFont typeface="+mj-lt"/>
              <a:buAutoNum type="arabicPeriod"/>
            </a:pPr>
            <a:endParaRPr lang="en-GB" sz="2400" dirty="0"/>
          </a:p>
          <a:p>
            <a:pPr algn="just" fontAlgn="base"/>
            <a:r>
              <a:rPr lang="en-GB" sz="2400" dirty="0"/>
              <a:t>Shortcut: Press Ctrl + X. </a:t>
            </a:r>
          </a:p>
          <a:p>
            <a:pPr algn="just" fontAlgn="base"/>
            <a:r>
              <a:rPr lang="zh-CN" altLang="en-US" sz="2400" dirty="0">
                <a:solidFill>
                  <a:srgbClr val="0070C0"/>
                </a:solidFill>
              </a:rPr>
              <a:t>快捷方式：按 </a:t>
            </a:r>
            <a:r>
              <a:rPr lang="en-GB" sz="2400" dirty="0">
                <a:solidFill>
                  <a:srgbClr val="0070C0"/>
                </a:solidFill>
              </a:rPr>
              <a:t>Ctrl + X。</a:t>
            </a:r>
          </a:p>
        </p:txBody>
      </p:sp>
    </p:spTree>
    <p:extLst>
      <p:ext uri="{BB962C8B-B14F-4D97-AF65-F5344CB8AC3E}">
        <p14:creationId xmlns:p14="http://schemas.microsoft.com/office/powerpoint/2010/main" val="122674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5C376-6419-46EE-8EB4-A2C417091D5C}"/>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3"/>
            </a:pPr>
            <a:r>
              <a:rPr lang="en-GB" sz="2400" dirty="0"/>
              <a:t>Click where you want to paste the text. | </a:t>
            </a:r>
            <a:r>
              <a:rPr lang="zh-CN" altLang="en-US" sz="2400" dirty="0">
                <a:solidFill>
                  <a:srgbClr val="0070C0"/>
                </a:solidFill>
              </a:rPr>
              <a:t>单击要粘贴文本的位置。</a:t>
            </a:r>
            <a:endParaRPr lang="en-GB" sz="2400" dirty="0">
              <a:solidFill>
                <a:srgbClr val="0070C0"/>
              </a:solidFill>
            </a:endParaRP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Click the Paste button. | </a:t>
            </a:r>
            <a:r>
              <a:rPr lang="zh-CN" altLang="en-US" sz="2400" dirty="0">
                <a:solidFill>
                  <a:srgbClr val="0070C0"/>
                </a:solidFill>
              </a:rPr>
              <a:t>单击粘贴按钮。</a:t>
            </a:r>
            <a:endParaRPr lang="en-GB" sz="2400" dirty="0">
              <a:solidFill>
                <a:srgbClr val="0070C0"/>
              </a:solidFill>
            </a:endParaRPr>
          </a:p>
        </p:txBody>
      </p:sp>
    </p:spTree>
    <p:extLst>
      <p:ext uri="{BB962C8B-B14F-4D97-AF65-F5344CB8AC3E}">
        <p14:creationId xmlns:p14="http://schemas.microsoft.com/office/powerpoint/2010/main" val="399161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5C376-6419-46EE-8EB4-A2C417091D5C}"/>
              </a:ext>
            </a:extLst>
          </p:cNvPr>
          <p:cNvPicPr>
            <a:picLocks noChangeAspect="1"/>
          </p:cNvPicPr>
          <p:nvPr/>
        </p:nvPicPr>
        <p:blipFill>
          <a:blip r:embed="rId2"/>
          <a:stretch>
            <a:fillRect/>
          </a:stretch>
        </p:blipFill>
        <p:spPr>
          <a:xfrm>
            <a:off x="565720" y="902280"/>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Cut &amp; Paste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Shortcut: Select the text you want to move, then click and drag the selected text to where you want to place it. (Pressing Ctrl while moving will copy it.)</a:t>
            </a:r>
          </a:p>
          <a:p>
            <a:pPr algn="just" fontAlgn="base"/>
            <a:r>
              <a:rPr lang="zh-CN" altLang="en-US" sz="2400" dirty="0">
                <a:solidFill>
                  <a:srgbClr val="0070C0"/>
                </a:solidFill>
              </a:rPr>
              <a:t>快捷方式：选择要移动的文本，然后单击选定的文本并将其拖动到要放置的位置。 （移动时按 </a:t>
            </a:r>
            <a:r>
              <a:rPr lang="en-US" altLang="zh-CN" sz="2400" dirty="0">
                <a:solidFill>
                  <a:srgbClr val="0070C0"/>
                </a:solidFill>
              </a:rPr>
              <a:t>Ctrl </a:t>
            </a:r>
            <a:r>
              <a:rPr lang="zh-CN" altLang="en-US" sz="2400" dirty="0">
                <a:solidFill>
                  <a:srgbClr val="0070C0"/>
                </a:solidFill>
              </a:rPr>
              <a:t>将复制它。）</a:t>
            </a:r>
            <a:endParaRPr lang="en-GB" sz="2400" dirty="0">
              <a:solidFill>
                <a:srgbClr val="0070C0"/>
              </a:solidFill>
            </a:endParaRPr>
          </a:p>
        </p:txBody>
      </p:sp>
    </p:spTree>
    <p:extLst>
      <p:ext uri="{BB962C8B-B14F-4D97-AF65-F5344CB8AC3E}">
        <p14:creationId xmlns:p14="http://schemas.microsoft.com/office/powerpoint/2010/main" val="112339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7E721-74B4-420D-BFCD-99A6166D42B4}"/>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Redo &amp; Repeat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You don’t need to be afraid of making a mistake in Word, because you can use the Undo feature to erase your actions. </a:t>
            </a:r>
          </a:p>
          <a:p>
            <a:pPr algn="just" fontAlgn="base"/>
            <a:r>
              <a:rPr lang="zh-CN" altLang="en-US" sz="2400" dirty="0">
                <a:solidFill>
                  <a:srgbClr val="0070C0"/>
                </a:solidFill>
              </a:rPr>
              <a:t>您不必害怕在 </a:t>
            </a:r>
            <a:r>
              <a:rPr lang="en-US" altLang="zh-CN" sz="2400" dirty="0">
                <a:solidFill>
                  <a:srgbClr val="0070C0"/>
                </a:solidFill>
              </a:rPr>
              <a:t>Word </a:t>
            </a:r>
            <a:r>
              <a:rPr lang="zh-CN" altLang="en-US" sz="2400" dirty="0">
                <a:solidFill>
                  <a:srgbClr val="0070C0"/>
                </a:solidFill>
              </a:rPr>
              <a:t>中犯错，因为您可以使用撤消功能来删除您的操作。</a:t>
            </a:r>
            <a:endParaRPr lang="en-GB" sz="2400" dirty="0">
              <a:solidFill>
                <a:srgbClr val="0070C0"/>
              </a:solidFill>
            </a:endParaRPr>
          </a:p>
        </p:txBody>
      </p:sp>
    </p:spTree>
    <p:extLst>
      <p:ext uri="{BB962C8B-B14F-4D97-AF65-F5344CB8AC3E}">
        <p14:creationId xmlns:p14="http://schemas.microsoft.com/office/powerpoint/2010/main" val="108161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7E721-74B4-420D-BFCD-99A6166D42B4}"/>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Redo &amp; Repeat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The undo, redo, and repeat commands are very useful for working with text in a document.</a:t>
            </a:r>
          </a:p>
          <a:p>
            <a:pPr algn="just" fontAlgn="base"/>
            <a:r>
              <a:rPr lang="zh-CN" altLang="en-US" sz="2400" dirty="0">
                <a:solidFill>
                  <a:srgbClr val="0070C0"/>
                </a:solidFill>
              </a:rPr>
              <a:t>撤消、重做和重复命令对于处理文档中的文本非常有用</a:t>
            </a:r>
            <a:r>
              <a:rPr lang="en-SG" altLang="zh-CN"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251613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440D1F-0066-41FA-94CD-3BA9B9BA40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a Single Change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Click the Undo button. </a:t>
            </a:r>
          </a:p>
          <a:p>
            <a:pPr algn="just" fontAlgn="base"/>
            <a:r>
              <a:rPr lang="zh-CN" altLang="en-US" sz="2400" dirty="0">
                <a:solidFill>
                  <a:srgbClr val="0070C0"/>
                </a:solidFill>
              </a:rPr>
              <a:t>单击撤消按钮。</a:t>
            </a:r>
            <a:endParaRPr lang="en-GB" sz="2400" dirty="0">
              <a:solidFill>
                <a:srgbClr val="0070C0"/>
              </a:solidFill>
            </a:endParaRPr>
          </a:p>
          <a:p>
            <a:pPr algn="just" fontAlgn="base"/>
            <a:endParaRPr lang="en-GB" sz="2400" dirty="0"/>
          </a:p>
          <a:p>
            <a:pPr algn="just" fontAlgn="base"/>
            <a:r>
              <a:rPr lang="en-GB" sz="2400" dirty="0"/>
              <a:t>Shortcut: Press Ctrl + Z. </a:t>
            </a:r>
          </a:p>
          <a:p>
            <a:pPr algn="just" fontAlgn="base"/>
            <a:r>
              <a:rPr lang="zh-CN" altLang="en-US" sz="2400" dirty="0">
                <a:solidFill>
                  <a:srgbClr val="0070C0"/>
                </a:solidFill>
              </a:rPr>
              <a:t>快捷方式：按 </a:t>
            </a:r>
            <a:r>
              <a:rPr lang="en-GB" sz="2400" dirty="0">
                <a:solidFill>
                  <a:srgbClr val="0070C0"/>
                </a:solidFill>
              </a:rPr>
              <a:t>Ctrl + Z。</a:t>
            </a:r>
          </a:p>
        </p:txBody>
      </p:sp>
    </p:spTree>
    <p:extLst>
      <p:ext uri="{BB962C8B-B14F-4D97-AF65-F5344CB8AC3E}">
        <p14:creationId xmlns:p14="http://schemas.microsoft.com/office/powerpoint/2010/main" val="3334707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440D1F-0066-41FA-94CD-3BA9B9BA40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a Single Change</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Your last action is undone. For example, if you had deleted an item and then decided you wanted to keep it after all, undo would make it reappear.</a:t>
            </a:r>
          </a:p>
          <a:p>
            <a:pPr algn="just" fontAlgn="base"/>
            <a:r>
              <a:rPr lang="zh-CN" altLang="en-US" sz="2400" dirty="0">
                <a:solidFill>
                  <a:srgbClr val="0070C0"/>
                </a:solidFill>
              </a:rPr>
              <a:t>您的上一个操作已撤消。例如，如果您删除了一个项目，然后又决定要保留它，则撤消会使其重新出现。</a:t>
            </a:r>
            <a:endParaRPr lang="en-GB" sz="2400" dirty="0">
              <a:solidFill>
                <a:srgbClr val="0070C0"/>
              </a:solidFill>
            </a:endParaRPr>
          </a:p>
        </p:txBody>
      </p:sp>
    </p:spTree>
    <p:extLst>
      <p:ext uri="{BB962C8B-B14F-4D97-AF65-F5344CB8AC3E}">
        <p14:creationId xmlns:p14="http://schemas.microsoft.com/office/powerpoint/2010/main" val="293824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C119D-BCBA-48F7-8165-B8007D1818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Multiple Changes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Click the Undo list arrow. </a:t>
            </a:r>
          </a:p>
          <a:p>
            <a:pPr algn="just" fontAlgn="base"/>
            <a:r>
              <a:rPr lang="zh-CN" altLang="en-US" sz="2400" dirty="0">
                <a:solidFill>
                  <a:srgbClr val="0070C0"/>
                </a:solidFill>
              </a:rPr>
              <a:t>单击撤消列表箭头。</a:t>
            </a:r>
            <a:endParaRPr lang="en-SG" altLang="zh-CN" sz="2400" dirty="0">
              <a:solidFill>
                <a:srgbClr val="0070C0"/>
              </a:solidFill>
            </a:endParaRPr>
          </a:p>
          <a:p>
            <a:pPr algn="just" fontAlgn="base"/>
            <a:endParaRPr lang="en-GB" sz="2400" dirty="0"/>
          </a:p>
          <a:p>
            <a:pPr algn="just" fontAlgn="base"/>
            <a:r>
              <a:rPr lang="en-GB" sz="2400" dirty="0"/>
              <a:t>A list of recently-performed actions appears. </a:t>
            </a:r>
          </a:p>
          <a:p>
            <a:pPr algn="just" fontAlgn="base"/>
            <a:r>
              <a:rPr lang="zh-CN" altLang="en-US" sz="2400" dirty="0">
                <a:solidFill>
                  <a:srgbClr val="0070C0"/>
                </a:solidFill>
              </a:rPr>
              <a:t>将显示最近执行的操作列表。</a:t>
            </a:r>
            <a:endParaRPr lang="en-GB" sz="2400" dirty="0">
              <a:solidFill>
                <a:srgbClr val="0070C0"/>
              </a:solidFill>
            </a:endParaRPr>
          </a:p>
        </p:txBody>
      </p:sp>
    </p:spTree>
    <p:extLst>
      <p:ext uri="{BB962C8B-B14F-4D97-AF65-F5344CB8AC3E}">
        <p14:creationId xmlns:p14="http://schemas.microsoft.com/office/powerpoint/2010/main" val="87898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C119D-BCBA-48F7-8165-B8007D1818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Multiple Changes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To undo multiple actions, select the oldest command you want to undo. </a:t>
            </a:r>
          </a:p>
          <a:p>
            <a:pPr algn="just" fontAlgn="base"/>
            <a:r>
              <a:rPr lang="zh-CN" altLang="en-US" sz="2400" dirty="0">
                <a:solidFill>
                  <a:srgbClr val="0070C0"/>
                </a:solidFill>
              </a:rPr>
              <a:t>要撤消多个操作，请选择要撤消的最旧的命令。</a:t>
            </a:r>
            <a:endParaRPr lang="en-SG" altLang="zh-CN" sz="2400" dirty="0">
              <a:solidFill>
                <a:srgbClr val="0070C0"/>
              </a:solidFill>
            </a:endParaRPr>
          </a:p>
          <a:p>
            <a:pPr algn="just" fontAlgn="base"/>
            <a:endParaRPr lang="en-GB" sz="2400" dirty="0"/>
          </a:p>
          <a:p>
            <a:pPr algn="just" fontAlgn="base"/>
            <a:r>
              <a:rPr lang="en-GB" sz="2400" dirty="0"/>
              <a:t>For example, to undo the last two actions, select the second action in the list. </a:t>
            </a:r>
          </a:p>
          <a:p>
            <a:pPr algn="just" fontAlgn="base"/>
            <a:r>
              <a:rPr lang="zh-CN" altLang="en-US" sz="2400" dirty="0">
                <a:solidFill>
                  <a:srgbClr val="0070C0"/>
                </a:solidFill>
              </a:rPr>
              <a:t>例如，要撤消最后两个操作，请选择列表中的第二个操作。</a:t>
            </a:r>
            <a:endParaRPr lang="en-GB" sz="2400" dirty="0">
              <a:solidFill>
                <a:srgbClr val="0070C0"/>
              </a:solidFill>
            </a:endParaRPr>
          </a:p>
        </p:txBody>
      </p:sp>
    </p:spTree>
    <p:extLst>
      <p:ext uri="{BB962C8B-B14F-4D97-AF65-F5344CB8AC3E}">
        <p14:creationId xmlns:p14="http://schemas.microsoft.com/office/powerpoint/2010/main" val="9471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Work with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2308324"/>
          </a:xfrm>
          <a:prstGeom prst="rect">
            <a:avLst/>
          </a:prstGeom>
          <a:noFill/>
        </p:spPr>
        <p:txBody>
          <a:bodyPr wrap="square" rtlCol="0">
            <a:spAutoFit/>
          </a:bodyPr>
          <a:lstStyle/>
          <a:p>
            <a:pPr algn="just" fontAlgn="base"/>
            <a:r>
              <a:rPr lang="en-GB" sz="2400" dirty="0"/>
              <a:t>While Word has plenty of additional features, its main function is to be a word processor. </a:t>
            </a:r>
          </a:p>
          <a:p>
            <a:pPr algn="just" fontAlgn="base"/>
            <a:r>
              <a:rPr lang="zh-CN" altLang="en-US" sz="2400" dirty="0">
                <a:solidFill>
                  <a:srgbClr val="0070C0"/>
                </a:solidFill>
              </a:rPr>
              <a:t>虽然 </a:t>
            </a:r>
            <a:r>
              <a:rPr lang="en-GB" sz="2400" dirty="0">
                <a:solidFill>
                  <a:srgbClr val="0070C0"/>
                </a:solidFill>
              </a:rPr>
              <a:t>Word </a:t>
            </a:r>
            <a:r>
              <a:rPr lang="zh-CN" altLang="en-US" sz="2400" dirty="0">
                <a:solidFill>
                  <a:srgbClr val="0070C0"/>
                </a:solidFill>
              </a:rPr>
              <a:t>有很多附加功能，但它的主要功能是成为文字处理器。</a:t>
            </a:r>
            <a:endParaRPr lang="en-GB" sz="2400" dirty="0">
              <a:solidFill>
                <a:srgbClr val="0070C0"/>
              </a:solidFill>
            </a:endParaRPr>
          </a:p>
          <a:p>
            <a:pPr algn="just" fontAlgn="base"/>
            <a:endParaRPr lang="en-GB" sz="2400" dirty="0"/>
          </a:p>
          <a:p>
            <a:pPr algn="just" fontAlgn="base"/>
            <a:r>
              <a:rPr lang="en-GB" sz="2400" dirty="0"/>
              <a:t>This means that inserting and editing text is its primary focus. </a:t>
            </a:r>
          </a:p>
          <a:p>
            <a:pPr algn="just" fontAlgn="base"/>
            <a:r>
              <a:rPr lang="zh-CN" altLang="en-US" sz="2400" dirty="0">
                <a:solidFill>
                  <a:srgbClr val="0070C0"/>
                </a:solidFill>
              </a:rPr>
              <a:t>这意味着插入和编辑文本是其主要重点。</a:t>
            </a:r>
            <a:endParaRPr lang="en-GB" sz="2400" dirty="0">
              <a:solidFill>
                <a:srgbClr val="0070C0"/>
              </a:solidFill>
            </a:endParaRPr>
          </a:p>
        </p:txBody>
      </p:sp>
    </p:spTree>
    <p:extLst>
      <p:ext uri="{BB962C8B-B14F-4D97-AF65-F5344CB8AC3E}">
        <p14:creationId xmlns:p14="http://schemas.microsoft.com/office/powerpoint/2010/main" val="27855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C119D-BCBA-48F7-8165-B8007D1818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Multiple Changes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Select a change to undo everything since that point. </a:t>
            </a:r>
          </a:p>
          <a:p>
            <a:pPr algn="just" fontAlgn="base"/>
            <a:r>
              <a:rPr lang="zh-CN" altLang="en-US" sz="2400" dirty="0">
                <a:solidFill>
                  <a:srgbClr val="0070C0"/>
                </a:solidFill>
              </a:rPr>
              <a:t>选择更改以撤消自那时以来的所有内容。</a:t>
            </a:r>
            <a:endParaRPr lang="en-SG" altLang="zh-CN" sz="2400" dirty="0">
              <a:solidFill>
                <a:srgbClr val="0070C0"/>
              </a:solidFill>
            </a:endParaRPr>
          </a:p>
          <a:p>
            <a:pPr algn="just" fontAlgn="base"/>
            <a:endParaRPr lang="en-GB" sz="2400" dirty="0"/>
          </a:p>
          <a:p>
            <a:pPr algn="just" fontAlgn="base"/>
            <a:r>
              <a:rPr lang="en-GB" sz="2400" dirty="0"/>
              <a:t>The command you select and all subsequent actions are undone. </a:t>
            </a:r>
          </a:p>
          <a:p>
            <a:pPr algn="just" fontAlgn="base"/>
            <a:r>
              <a:rPr lang="zh-CN" altLang="en-US" sz="2400" dirty="0">
                <a:solidFill>
                  <a:srgbClr val="0070C0"/>
                </a:solidFill>
              </a:rPr>
              <a:t>您选择的命令和所有后续操作都将撤消。</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84709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C119D-BCBA-48F7-8165-B8007D1818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Undo Multiple Changes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You can undo a nearly-unlimited number of actions in Word, even after saving the document. The undo history is cleared when the document is closed.</a:t>
            </a:r>
          </a:p>
          <a:p>
            <a:pPr algn="just" fontAlgn="base"/>
            <a:r>
              <a:rPr lang="zh-CN" altLang="en-US" sz="2400" dirty="0">
                <a:solidFill>
                  <a:srgbClr val="0070C0"/>
                </a:solidFill>
              </a:rPr>
              <a:t>即使在保存文档之后，您也可以在 </a:t>
            </a:r>
            <a:r>
              <a:rPr lang="en-US" altLang="zh-CN" sz="2400" dirty="0">
                <a:solidFill>
                  <a:srgbClr val="0070C0"/>
                </a:solidFill>
              </a:rPr>
              <a:t>Word </a:t>
            </a:r>
            <a:r>
              <a:rPr lang="zh-CN" altLang="en-US" sz="2400" dirty="0">
                <a:solidFill>
                  <a:srgbClr val="0070C0"/>
                </a:solidFill>
              </a:rPr>
              <a:t>中撤消几乎无限数量的操作。当文档关闭时，撤消历史被清除。</a:t>
            </a:r>
            <a:endParaRPr lang="en-GB" sz="2400" dirty="0">
              <a:solidFill>
                <a:srgbClr val="0070C0"/>
              </a:solidFill>
            </a:endParaRPr>
          </a:p>
        </p:txBody>
      </p:sp>
    </p:spTree>
    <p:extLst>
      <p:ext uri="{BB962C8B-B14F-4D97-AF65-F5344CB8AC3E}">
        <p14:creationId xmlns:p14="http://schemas.microsoft.com/office/powerpoint/2010/main" val="3761162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1982E0-7AB5-4360-A568-A66BF44B81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Redo</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Redo is the opposite of undo: it redoes an action you have undone. </a:t>
            </a:r>
          </a:p>
          <a:p>
            <a:pPr algn="just" fontAlgn="base"/>
            <a:r>
              <a:rPr lang="zh-CN" altLang="en-US" sz="2400" dirty="0">
                <a:solidFill>
                  <a:srgbClr val="0070C0"/>
                </a:solidFill>
              </a:rPr>
              <a:t>重做与撤消相反：它重做您已撤消的操作。</a:t>
            </a:r>
            <a:endParaRPr lang="en-GB" sz="2400" dirty="0">
              <a:solidFill>
                <a:srgbClr val="0070C0"/>
              </a:solidFill>
            </a:endParaRPr>
          </a:p>
          <a:p>
            <a:pPr algn="just" fontAlgn="base"/>
            <a:endParaRPr lang="en-GB" sz="2400" dirty="0"/>
          </a:p>
          <a:p>
            <a:pPr algn="just" fontAlgn="base"/>
            <a:endParaRPr lang="en-GB" sz="2400" dirty="0"/>
          </a:p>
        </p:txBody>
      </p:sp>
    </p:spTree>
    <p:extLst>
      <p:ext uri="{BB962C8B-B14F-4D97-AF65-F5344CB8AC3E}">
        <p14:creationId xmlns:p14="http://schemas.microsoft.com/office/powerpoint/2010/main" val="135704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1982E0-7AB5-4360-A568-A66BF44B81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Redo</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For example, if you decide that you do, after all, want to delete an item that you have just brought back with undo, you can redo the action. </a:t>
            </a:r>
          </a:p>
          <a:p>
            <a:pPr algn="just" fontAlgn="base"/>
            <a:r>
              <a:rPr lang="zh-CN" altLang="en-US" sz="2400" dirty="0">
                <a:solidFill>
                  <a:srgbClr val="0070C0"/>
                </a:solidFill>
              </a:rPr>
              <a:t>例如，如果您决定要删除刚刚通过撤消恢复的项目，则可以重做该操作。</a:t>
            </a:r>
            <a:endParaRPr lang="en-GB" sz="2400" dirty="0">
              <a:solidFill>
                <a:srgbClr val="0070C0"/>
              </a:solidFill>
            </a:endParaRPr>
          </a:p>
        </p:txBody>
      </p:sp>
    </p:spTree>
    <p:extLst>
      <p:ext uri="{BB962C8B-B14F-4D97-AF65-F5344CB8AC3E}">
        <p14:creationId xmlns:p14="http://schemas.microsoft.com/office/powerpoint/2010/main" val="3716108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1982E0-7AB5-4360-A568-A66BF44B81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Redo</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Redo button is only available right after you’ve undone something. </a:t>
            </a:r>
          </a:p>
          <a:p>
            <a:pPr algn="just" fontAlgn="base"/>
            <a:r>
              <a:rPr lang="zh-CN" altLang="en-US" sz="2400" dirty="0">
                <a:solidFill>
                  <a:srgbClr val="0070C0"/>
                </a:solidFill>
              </a:rPr>
              <a:t>重做按钮仅在您撤消某些操作后才可用。</a:t>
            </a:r>
            <a:endParaRPr lang="en-GB" sz="2400" dirty="0">
              <a:solidFill>
                <a:srgbClr val="0070C0"/>
              </a:solidFill>
            </a:endParaRPr>
          </a:p>
          <a:p>
            <a:pPr algn="just" fontAlgn="base"/>
            <a:endParaRPr lang="en-GB" sz="2400" dirty="0"/>
          </a:p>
          <a:p>
            <a:pPr algn="just" fontAlgn="base"/>
            <a:r>
              <a:rPr lang="en-GB" sz="2400" dirty="0"/>
              <a:t>When Redo isn’t available, the button is replaced by the Repeat button.</a:t>
            </a:r>
          </a:p>
          <a:p>
            <a:pPr algn="just" fontAlgn="base"/>
            <a:r>
              <a:rPr lang="zh-CN" altLang="en-US" sz="2400" dirty="0">
                <a:solidFill>
                  <a:srgbClr val="0070C0"/>
                </a:solidFill>
              </a:rPr>
              <a:t>当重做不可用时，该按钮被重复按钮取代</a:t>
            </a:r>
            <a:endParaRPr lang="en-GB" sz="2400" dirty="0">
              <a:solidFill>
                <a:srgbClr val="0070C0"/>
              </a:solidFill>
            </a:endParaRPr>
          </a:p>
        </p:txBody>
      </p:sp>
    </p:spTree>
    <p:extLst>
      <p:ext uri="{BB962C8B-B14F-4D97-AF65-F5344CB8AC3E}">
        <p14:creationId xmlns:p14="http://schemas.microsoft.com/office/powerpoint/2010/main" val="302527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1982E0-7AB5-4360-A568-A66BF44B819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Redo</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Click the Redo button. </a:t>
            </a:r>
          </a:p>
          <a:p>
            <a:pPr algn="just" fontAlgn="base"/>
            <a:r>
              <a:rPr lang="zh-CN" altLang="en-US" sz="2400" dirty="0">
                <a:solidFill>
                  <a:srgbClr val="0070C0"/>
                </a:solidFill>
              </a:rPr>
              <a:t>单击重做按钮。</a:t>
            </a:r>
            <a:endParaRPr lang="en-SG" altLang="zh-CN" sz="2400" dirty="0">
              <a:solidFill>
                <a:srgbClr val="0070C0"/>
              </a:solidFill>
            </a:endParaRPr>
          </a:p>
          <a:p>
            <a:pPr algn="just" fontAlgn="base"/>
            <a:endParaRPr lang="en-GB" sz="2400" dirty="0"/>
          </a:p>
          <a:p>
            <a:pPr algn="just" fontAlgn="base"/>
            <a:r>
              <a:rPr lang="en-GB" sz="2400" dirty="0"/>
              <a:t>Shortcut: Press Ctrl + Y. The last action you undid is redone. </a:t>
            </a:r>
          </a:p>
          <a:p>
            <a:pPr algn="just" fontAlgn="base"/>
            <a:r>
              <a:rPr lang="zh-CN" altLang="en-US" sz="2400" dirty="0">
                <a:solidFill>
                  <a:srgbClr val="0070C0"/>
                </a:solidFill>
              </a:rPr>
              <a:t>快捷方式：按 </a:t>
            </a:r>
            <a:r>
              <a:rPr lang="en-GB" sz="2400" dirty="0">
                <a:solidFill>
                  <a:srgbClr val="0070C0"/>
                </a:solidFill>
              </a:rPr>
              <a:t>Ctrl + Y。</a:t>
            </a:r>
            <a:r>
              <a:rPr lang="zh-CN" altLang="en-US" sz="2400" dirty="0">
                <a:solidFill>
                  <a:srgbClr val="0070C0"/>
                </a:solidFill>
              </a:rPr>
              <a:t>您撤消的最后一个操作是重做。</a:t>
            </a:r>
            <a:endParaRPr lang="en-GB" sz="2400" dirty="0">
              <a:solidFill>
                <a:srgbClr val="0070C0"/>
              </a:solidFill>
            </a:endParaRPr>
          </a:p>
          <a:p>
            <a:pPr algn="just" fontAlgn="base"/>
            <a:endParaRPr lang="en-GB" sz="2400" dirty="0"/>
          </a:p>
          <a:p>
            <a:pPr algn="just" fontAlgn="base"/>
            <a:r>
              <a:rPr lang="en-GB" sz="2400" dirty="0"/>
              <a:t>Click the Redo button multiple times to redo multiple actions.</a:t>
            </a:r>
          </a:p>
          <a:p>
            <a:pPr algn="just" fontAlgn="base"/>
            <a:r>
              <a:rPr lang="zh-CN" altLang="en-US" sz="2400" dirty="0">
                <a:solidFill>
                  <a:srgbClr val="0070C0"/>
                </a:solidFill>
              </a:rPr>
              <a:t>多次单击重做按钮以重做多个操作。</a:t>
            </a:r>
            <a:endParaRPr lang="en-GB" sz="2400" dirty="0">
              <a:solidFill>
                <a:srgbClr val="0070C0"/>
              </a:solidFill>
            </a:endParaRPr>
          </a:p>
        </p:txBody>
      </p:sp>
    </p:spTree>
    <p:extLst>
      <p:ext uri="{BB962C8B-B14F-4D97-AF65-F5344CB8AC3E}">
        <p14:creationId xmlns:p14="http://schemas.microsoft.com/office/powerpoint/2010/main" val="85589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C39E4B-BD93-4E33-B53B-B5A0861F24B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Repeat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Repeat is different from redo; repeat applies the last command to any selected text. </a:t>
            </a:r>
          </a:p>
          <a:p>
            <a:pPr algn="just" fontAlgn="base"/>
            <a:r>
              <a:rPr lang="zh-CN" altLang="en-US" sz="2400" dirty="0">
                <a:solidFill>
                  <a:srgbClr val="0070C0"/>
                </a:solidFill>
              </a:rPr>
              <a:t>重复不同于重做；重复将最后一个命令应用于任何选定的文本。</a:t>
            </a:r>
            <a:endParaRPr lang="en-GB" sz="2400" dirty="0">
              <a:solidFill>
                <a:srgbClr val="0070C0"/>
              </a:solidFill>
            </a:endParaRPr>
          </a:p>
        </p:txBody>
      </p:sp>
    </p:spTree>
    <p:extLst>
      <p:ext uri="{BB962C8B-B14F-4D97-AF65-F5344CB8AC3E}">
        <p14:creationId xmlns:p14="http://schemas.microsoft.com/office/powerpoint/2010/main" val="375589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C39E4B-BD93-4E33-B53B-B5A0861F24B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Repeat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For example, rather than applying bold formatting to multiple instances of text by clicking the Bold button repeatedly, you can repeat the bold command with the Repeat button or keystroke.</a:t>
            </a:r>
          </a:p>
          <a:p>
            <a:pPr algn="just" fontAlgn="base"/>
            <a:r>
              <a:rPr lang="zh-CN" altLang="en-US" sz="2400" dirty="0">
                <a:solidFill>
                  <a:srgbClr val="0070C0"/>
                </a:solidFill>
              </a:rPr>
              <a:t>例如，不是通过重复单击粗体按钮将粗体格式应用于多个文本实例，而是可以使用重复按钮或击键重复粗体命令</a:t>
            </a:r>
            <a:endParaRPr lang="en-GB" sz="2400" dirty="0">
              <a:solidFill>
                <a:srgbClr val="0070C0"/>
              </a:solidFill>
            </a:endParaRPr>
          </a:p>
        </p:txBody>
      </p:sp>
    </p:spTree>
    <p:extLst>
      <p:ext uri="{BB962C8B-B14F-4D97-AF65-F5344CB8AC3E}">
        <p14:creationId xmlns:p14="http://schemas.microsoft.com/office/powerpoint/2010/main" val="397652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C39E4B-BD93-4E33-B53B-B5A0861F24B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Repeat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Click the Repeat button. </a:t>
            </a:r>
          </a:p>
          <a:p>
            <a:pPr algn="just" fontAlgn="base"/>
            <a:r>
              <a:rPr lang="zh-CN" altLang="en-US" sz="2400" dirty="0">
                <a:solidFill>
                  <a:srgbClr val="0070C0"/>
                </a:solidFill>
              </a:rPr>
              <a:t>单击重复按钮。</a:t>
            </a:r>
          </a:p>
          <a:p>
            <a:pPr algn="just" fontAlgn="base"/>
            <a:endParaRPr lang="en-GB" sz="2400" dirty="0"/>
          </a:p>
          <a:p>
            <a:pPr algn="just" fontAlgn="base"/>
            <a:r>
              <a:rPr lang="en-GB" sz="2400" dirty="0"/>
              <a:t>Shortcut: Press Ctrl + Y.</a:t>
            </a:r>
          </a:p>
          <a:p>
            <a:pPr algn="just" fontAlgn="base"/>
            <a:r>
              <a:rPr lang="zh-CN" altLang="en-US" sz="2400" dirty="0">
                <a:solidFill>
                  <a:srgbClr val="0070C0"/>
                </a:solidFill>
              </a:rPr>
              <a:t>快捷方式：按 </a:t>
            </a:r>
            <a:r>
              <a:rPr lang="en-US" altLang="zh-CN" sz="2400" dirty="0">
                <a:solidFill>
                  <a:srgbClr val="0070C0"/>
                </a:solidFill>
              </a:rPr>
              <a:t>Ctrl + Y</a:t>
            </a:r>
            <a:r>
              <a:rPr lang="zh-CN" altLang="en-US"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3216684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3855E-3A7C-47D1-8E40-327A5D410CC8}"/>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Check Spelling &amp; Grammar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Part of editing your documents is making sure that everything is spelled and assembled correctly. </a:t>
            </a:r>
          </a:p>
          <a:p>
            <a:pPr algn="just" fontAlgn="base"/>
            <a:r>
              <a:rPr lang="zh-CN" altLang="en-US" sz="2400" dirty="0">
                <a:solidFill>
                  <a:srgbClr val="0070C0"/>
                </a:solidFill>
              </a:rPr>
              <a:t>编辑文档的一部分是确保所有内容都正确拼写和组装。</a:t>
            </a:r>
            <a:endParaRPr lang="en-GB" sz="2400" dirty="0">
              <a:solidFill>
                <a:srgbClr val="0070C0"/>
              </a:solidFill>
            </a:endParaRPr>
          </a:p>
        </p:txBody>
      </p:sp>
    </p:spTree>
    <p:extLst>
      <p:ext uri="{BB962C8B-B14F-4D97-AF65-F5344CB8AC3E}">
        <p14:creationId xmlns:p14="http://schemas.microsoft.com/office/powerpoint/2010/main" val="381172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Work with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3785652"/>
          </a:xfrm>
          <a:prstGeom prst="rect">
            <a:avLst/>
          </a:prstGeom>
          <a:noFill/>
        </p:spPr>
        <p:txBody>
          <a:bodyPr wrap="square" rtlCol="0">
            <a:spAutoFit/>
          </a:bodyPr>
          <a:lstStyle/>
          <a:p>
            <a:pPr algn="just" fontAlgn="base"/>
            <a:r>
              <a:rPr lang="en-GB" sz="2400" dirty="0"/>
              <a:t>In this class, you’ll learn the basics of inserting and editing text. </a:t>
            </a:r>
          </a:p>
          <a:p>
            <a:pPr algn="just" fontAlgn="base"/>
            <a:r>
              <a:rPr lang="zh-CN" altLang="en-US" sz="2400" dirty="0">
                <a:solidFill>
                  <a:srgbClr val="0070C0"/>
                </a:solidFill>
              </a:rPr>
              <a:t>在本课程中，您将学习插入和编辑文本的基础知识。</a:t>
            </a:r>
            <a:endParaRPr lang="en-SG" altLang="zh-CN" sz="2400" dirty="0">
              <a:solidFill>
                <a:srgbClr val="0070C0"/>
              </a:solidFill>
            </a:endParaRPr>
          </a:p>
          <a:p>
            <a:pPr algn="just" fontAlgn="base"/>
            <a:endParaRPr lang="en-GB" sz="2400" dirty="0"/>
          </a:p>
          <a:p>
            <a:pPr algn="just" fontAlgn="base"/>
            <a:r>
              <a:rPr lang="en-GB" sz="2400" dirty="0"/>
              <a:t>You will learn how to select text, as well as how to cut, copy, and paste text. </a:t>
            </a:r>
          </a:p>
          <a:p>
            <a:pPr algn="just" fontAlgn="base"/>
            <a:r>
              <a:rPr lang="zh-CN" altLang="en-US" sz="2400" dirty="0">
                <a:solidFill>
                  <a:srgbClr val="0070C0"/>
                </a:solidFill>
              </a:rPr>
              <a:t>您将学习如何选择文本，以及如何剪切、复制和粘贴文本。</a:t>
            </a:r>
            <a:endParaRPr lang="en-SG" altLang="zh-CN" sz="2400" dirty="0">
              <a:solidFill>
                <a:srgbClr val="0070C0"/>
              </a:solidFill>
            </a:endParaRPr>
          </a:p>
          <a:p>
            <a:pPr algn="just" fontAlgn="base"/>
            <a:endParaRPr lang="en-GB" sz="2400" dirty="0"/>
          </a:p>
          <a:p>
            <a:pPr algn="just" fontAlgn="base"/>
            <a:r>
              <a:rPr lang="en-GB" sz="2400" dirty="0"/>
              <a:t>You will also learn how to check spelling and grammar, view your word count, find and replace text, and insert symbols into your documents.</a:t>
            </a:r>
          </a:p>
          <a:p>
            <a:pPr algn="just" fontAlgn="base"/>
            <a:r>
              <a:rPr lang="zh-CN" altLang="en-US" sz="2400" dirty="0">
                <a:solidFill>
                  <a:srgbClr val="0070C0"/>
                </a:solidFill>
              </a:rPr>
              <a:t>您还将学习如何检查拼写和语法、查看字数、查找和替换文本以及在文档中插入符号。</a:t>
            </a:r>
            <a:endParaRPr lang="en-GB" sz="2400" dirty="0">
              <a:solidFill>
                <a:srgbClr val="0070C0"/>
              </a:solidFill>
            </a:endParaRPr>
          </a:p>
        </p:txBody>
      </p:sp>
    </p:spTree>
    <p:extLst>
      <p:ext uri="{BB962C8B-B14F-4D97-AF65-F5344CB8AC3E}">
        <p14:creationId xmlns:p14="http://schemas.microsoft.com/office/powerpoint/2010/main" val="3772938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3855E-3A7C-47D1-8E40-327A5D410CC8}"/>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Check Spelling &amp; Grammar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Word is a great help in this regard because it can identify spelling and grammar errors in your documents.</a:t>
            </a:r>
          </a:p>
          <a:p>
            <a:pPr algn="just" fontAlgn="base"/>
            <a:r>
              <a:rPr lang="en-US" altLang="zh-CN" sz="2400" dirty="0">
                <a:solidFill>
                  <a:srgbClr val="0070C0"/>
                </a:solidFill>
              </a:rPr>
              <a:t>Word </a:t>
            </a:r>
            <a:r>
              <a:rPr lang="zh-CN" altLang="en-US" sz="2400" dirty="0">
                <a:solidFill>
                  <a:srgbClr val="0070C0"/>
                </a:solidFill>
              </a:rPr>
              <a:t>在这方面很有帮助，因为它可以识别文档中的拼写和语法错误</a:t>
            </a:r>
            <a:endParaRPr lang="en-GB" sz="2400" dirty="0">
              <a:solidFill>
                <a:srgbClr val="0070C0"/>
              </a:solidFill>
            </a:endParaRPr>
          </a:p>
        </p:txBody>
      </p:sp>
    </p:spTree>
    <p:extLst>
      <p:ext uri="{BB962C8B-B14F-4D97-AF65-F5344CB8AC3E}">
        <p14:creationId xmlns:p14="http://schemas.microsoft.com/office/powerpoint/2010/main" val="373243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3855E-3A7C-47D1-8E40-327A5D410CC8}"/>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Check Spelling &amp; Grammar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As you type, Word will automatically check your spelling and grammar. </a:t>
            </a:r>
          </a:p>
          <a:p>
            <a:pPr algn="just" fontAlgn="base"/>
            <a:r>
              <a:rPr lang="zh-CN" altLang="en-US" sz="2400" dirty="0">
                <a:solidFill>
                  <a:srgbClr val="0070C0"/>
                </a:solidFill>
              </a:rPr>
              <a:t>在您键入时，</a:t>
            </a:r>
            <a:r>
              <a:rPr lang="en-US" altLang="zh-CN" sz="2400" dirty="0">
                <a:solidFill>
                  <a:srgbClr val="0070C0"/>
                </a:solidFill>
              </a:rPr>
              <a:t>Word </a:t>
            </a:r>
            <a:r>
              <a:rPr lang="zh-CN" altLang="en-US" sz="2400" dirty="0">
                <a:solidFill>
                  <a:srgbClr val="0070C0"/>
                </a:solidFill>
              </a:rPr>
              <a:t>会自动检查您的拼写和语法。</a:t>
            </a:r>
            <a:endParaRPr lang="en-SG" altLang="zh-CN" sz="2400" dirty="0">
              <a:solidFill>
                <a:srgbClr val="0070C0"/>
              </a:solidFill>
            </a:endParaRPr>
          </a:p>
        </p:txBody>
      </p:sp>
    </p:spTree>
    <p:extLst>
      <p:ext uri="{BB962C8B-B14F-4D97-AF65-F5344CB8AC3E}">
        <p14:creationId xmlns:p14="http://schemas.microsoft.com/office/powerpoint/2010/main" val="1149208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3855E-3A7C-47D1-8E40-327A5D410CC8}"/>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Check Spelling &amp; Grammar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Word’s AutoCorrect feature will fix small errors and common misspellings, while less-common problems will be highlighted with a </a:t>
            </a:r>
            <a:r>
              <a:rPr lang="en-GB" sz="2400" dirty="0" err="1"/>
              <a:t>colored</a:t>
            </a:r>
            <a:r>
              <a:rPr lang="en-GB" sz="2400" dirty="0"/>
              <a:t> underline.</a:t>
            </a:r>
          </a:p>
          <a:p>
            <a:pPr algn="just" fontAlgn="base"/>
            <a:r>
              <a:rPr lang="en-US" altLang="zh-CN" sz="2400" dirty="0">
                <a:solidFill>
                  <a:srgbClr val="0070C0"/>
                </a:solidFill>
              </a:rPr>
              <a:t>Word </a:t>
            </a:r>
            <a:r>
              <a:rPr lang="zh-CN" altLang="en-US" sz="2400" dirty="0">
                <a:solidFill>
                  <a:srgbClr val="0070C0"/>
                </a:solidFill>
              </a:rPr>
              <a:t>的自动更正功能将修复小错误和常见的拼写错误，而不太常见的问题将用彩色下划线突出显示</a:t>
            </a:r>
            <a:endParaRPr lang="en-GB" sz="2400" dirty="0">
              <a:solidFill>
                <a:srgbClr val="0070C0"/>
              </a:solidFill>
            </a:endParaRPr>
          </a:p>
        </p:txBody>
      </p:sp>
    </p:spTree>
    <p:extLst>
      <p:ext uri="{BB962C8B-B14F-4D97-AF65-F5344CB8AC3E}">
        <p14:creationId xmlns:p14="http://schemas.microsoft.com/office/powerpoint/2010/main" val="969270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73855E-3A7C-47D1-8E40-327A5D410CC8}"/>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Check Spelling &amp; Grammar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Potential spelling errors are given a wavy underline in red. </a:t>
            </a:r>
          </a:p>
          <a:p>
            <a:pPr algn="just" fontAlgn="base"/>
            <a:r>
              <a:rPr lang="zh-CN" altLang="en-US" sz="2400" dirty="0">
                <a:solidFill>
                  <a:srgbClr val="0070C0"/>
                </a:solidFill>
              </a:rPr>
              <a:t>潜在的拼写错误用红色波浪下划线标出。</a:t>
            </a:r>
          </a:p>
          <a:p>
            <a:pPr algn="just" fontAlgn="base"/>
            <a:endParaRPr lang="en-GB" sz="2400" dirty="0"/>
          </a:p>
          <a:p>
            <a:pPr algn="just" fontAlgn="base"/>
            <a:r>
              <a:rPr lang="en-GB" sz="2400" dirty="0"/>
              <a:t>Potential grammar errors are given a double-underline in blue</a:t>
            </a:r>
            <a:endParaRPr lang="zh-CN" altLang="en-US" sz="2400" dirty="0">
              <a:solidFill>
                <a:srgbClr val="0A0A23"/>
              </a:solidFill>
            </a:endParaRPr>
          </a:p>
          <a:p>
            <a:pPr algn="just" fontAlgn="base"/>
            <a:r>
              <a:rPr lang="zh-CN" altLang="en-US" sz="2400" dirty="0">
                <a:solidFill>
                  <a:srgbClr val="0070C0"/>
                </a:solidFill>
              </a:rPr>
              <a:t>潜在的语法错误用蓝色双下划线标出</a:t>
            </a:r>
            <a:endParaRPr lang="en-GB" sz="2400" dirty="0">
              <a:solidFill>
                <a:srgbClr val="0070C0"/>
              </a:solidFill>
            </a:endParaRPr>
          </a:p>
        </p:txBody>
      </p:sp>
    </p:spTree>
    <p:extLst>
      <p:ext uri="{BB962C8B-B14F-4D97-AF65-F5344CB8AC3E}">
        <p14:creationId xmlns:p14="http://schemas.microsoft.com/office/powerpoint/2010/main" val="4219116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00D94-035A-4301-AC82-FD9FB3EECDE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Correct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Once a spelling or grammar error has been highlighted, you could always correct it manually by deleting and retyping it, or you can see some suggested corrections.</a:t>
            </a:r>
          </a:p>
          <a:p>
            <a:pPr algn="just" fontAlgn="base"/>
            <a:r>
              <a:rPr lang="zh-CN" altLang="en-US" sz="2400" dirty="0">
                <a:solidFill>
                  <a:srgbClr val="0070C0"/>
                </a:solidFill>
              </a:rPr>
              <a:t>突出显示拼写或语法错误后，您始终可以通过删除和重新键入来手动更正它，或者您可以看到一些建议的更正</a:t>
            </a:r>
            <a:endParaRPr lang="en-GB" sz="2400" dirty="0">
              <a:solidFill>
                <a:srgbClr val="0070C0"/>
              </a:solidFill>
            </a:endParaRPr>
          </a:p>
        </p:txBody>
      </p:sp>
    </p:spTree>
    <p:extLst>
      <p:ext uri="{BB962C8B-B14F-4D97-AF65-F5344CB8AC3E}">
        <p14:creationId xmlns:p14="http://schemas.microsoft.com/office/powerpoint/2010/main" val="2310598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00D94-035A-4301-AC82-FD9FB3EECDE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Correct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Right-click the error. The Spelling (or Grammar) contextual menu appears, showing some suggestions for the misspelled word (or grammatical error), along with definitions for the suggested words. </a:t>
            </a:r>
          </a:p>
          <a:p>
            <a:pPr algn="just" fontAlgn="base"/>
            <a:r>
              <a:rPr lang="zh-CN" altLang="en-US" sz="2400" dirty="0">
                <a:solidFill>
                  <a:srgbClr val="0070C0"/>
                </a:solidFill>
              </a:rPr>
              <a:t>右键单击错误。出现拼写（或语法）上下文菜单，显示拼写错误（或语法错误）的一些建议，以及建议词的定义。</a:t>
            </a:r>
            <a:endParaRPr lang="en-GB" sz="2400" dirty="0">
              <a:solidFill>
                <a:srgbClr val="0070C0"/>
              </a:solidFill>
            </a:endParaRPr>
          </a:p>
        </p:txBody>
      </p:sp>
    </p:spTree>
    <p:extLst>
      <p:ext uri="{BB962C8B-B14F-4D97-AF65-F5344CB8AC3E}">
        <p14:creationId xmlns:p14="http://schemas.microsoft.com/office/powerpoint/2010/main" val="1636564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00D94-035A-4301-AC82-FD9FB3EECDEE}"/>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Correct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Select the suggestion you want to use, if it appears. </a:t>
            </a:r>
          </a:p>
          <a:p>
            <a:pPr algn="just" fontAlgn="base"/>
            <a:r>
              <a:rPr lang="zh-CN" altLang="en-US" sz="2400" dirty="0">
                <a:solidFill>
                  <a:srgbClr val="0070C0"/>
                </a:solidFill>
              </a:rPr>
              <a:t>选择您要使用的建议（如果出现）。</a:t>
            </a:r>
          </a:p>
          <a:p>
            <a:pPr algn="just" fontAlgn="base"/>
            <a:endParaRPr lang="en-GB" sz="2400" dirty="0"/>
          </a:p>
          <a:p>
            <a:pPr algn="just" fontAlgn="base"/>
            <a:r>
              <a:rPr lang="en-GB" sz="2400" dirty="0"/>
              <a:t>The misspelled word (or grammatical error) is automatically updated.</a:t>
            </a:r>
          </a:p>
          <a:p>
            <a:pPr algn="just" fontAlgn="base"/>
            <a:r>
              <a:rPr lang="zh-CN" altLang="en-US" sz="2400" dirty="0">
                <a:solidFill>
                  <a:srgbClr val="0070C0"/>
                </a:solidFill>
              </a:rPr>
              <a:t>拼写错误的单词（或语法错误）会自动更新。</a:t>
            </a:r>
            <a:endParaRPr lang="en-GB" sz="2400" dirty="0">
              <a:solidFill>
                <a:srgbClr val="0070C0"/>
              </a:solidFill>
            </a:endParaRPr>
          </a:p>
        </p:txBody>
      </p:sp>
    </p:spTree>
    <p:extLst>
      <p:ext uri="{BB962C8B-B14F-4D97-AF65-F5344CB8AC3E}">
        <p14:creationId xmlns:p14="http://schemas.microsoft.com/office/powerpoint/2010/main" val="10759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28EF10-EE69-4D72-891A-2F41FE39FEFD}"/>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Ignore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Not all misspellings and grammar mistakes that Word identifies will be actual mistakes. </a:t>
            </a:r>
          </a:p>
          <a:p>
            <a:pPr algn="just" fontAlgn="base"/>
            <a:r>
              <a:rPr lang="zh-CN" altLang="en-US" sz="2400" dirty="0">
                <a:solidFill>
                  <a:srgbClr val="0070C0"/>
                </a:solidFill>
              </a:rPr>
              <a:t>并非 </a:t>
            </a:r>
            <a:r>
              <a:rPr lang="en-US" altLang="zh-CN" sz="2400" dirty="0">
                <a:solidFill>
                  <a:srgbClr val="0070C0"/>
                </a:solidFill>
              </a:rPr>
              <a:t>Word </a:t>
            </a:r>
            <a:r>
              <a:rPr lang="zh-CN" altLang="en-US" sz="2400" dirty="0">
                <a:solidFill>
                  <a:srgbClr val="0070C0"/>
                </a:solidFill>
              </a:rPr>
              <a:t>识别的所有拼写错误和语法错误都是实际错误。</a:t>
            </a:r>
          </a:p>
        </p:txBody>
      </p:sp>
    </p:spTree>
    <p:extLst>
      <p:ext uri="{BB962C8B-B14F-4D97-AF65-F5344CB8AC3E}">
        <p14:creationId xmlns:p14="http://schemas.microsoft.com/office/powerpoint/2010/main" val="4125961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28EF10-EE69-4D72-891A-2F41FE39FEFD}"/>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Ignore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For example, names will often be marked as misspelled words, even when they’re properly spelled. </a:t>
            </a:r>
          </a:p>
          <a:p>
            <a:pPr algn="just" fontAlgn="base"/>
            <a:r>
              <a:rPr lang="zh-CN" altLang="en-US" sz="2400" dirty="0">
                <a:solidFill>
                  <a:srgbClr val="0070C0"/>
                </a:solidFill>
              </a:rPr>
              <a:t>例如，名称通常会被标记为拼写错误的单词，即使拼写正确也是如此。</a:t>
            </a:r>
            <a:endParaRPr lang="en-GB" sz="2400" dirty="0">
              <a:solidFill>
                <a:srgbClr val="0070C0"/>
              </a:solidFill>
            </a:endParaRPr>
          </a:p>
        </p:txBody>
      </p:sp>
    </p:spTree>
    <p:extLst>
      <p:ext uri="{BB962C8B-B14F-4D97-AF65-F5344CB8AC3E}">
        <p14:creationId xmlns:p14="http://schemas.microsoft.com/office/powerpoint/2010/main" val="162190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Ignore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Right-click the error. </a:t>
            </a:r>
          </a:p>
          <a:p>
            <a:pPr algn="just" fontAlgn="base"/>
            <a:r>
              <a:rPr lang="zh-CN" altLang="en-US" sz="2400" dirty="0">
                <a:solidFill>
                  <a:srgbClr val="0070C0"/>
                </a:solidFill>
              </a:rPr>
              <a:t>右键单击错误。</a:t>
            </a:r>
            <a:endParaRPr lang="en-SG" altLang="zh-CN" sz="2400" dirty="0">
              <a:solidFill>
                <a:srgbClr val="0070C0"/>
              </a:solidFill>
            </a:endParaRPr>
          </a:p>
          <a:p>
            <a:pPr algn="just" fontAlgn="base"/>
            <a:endParaRPr lang="en-GB" sz="2400" dirty="0"/>
          </a:p>
          <a:p>
            <a:pPr algn="just" fontAlgn="base"/>
            <a:r>
              <a:rPr lang="en-GB" sz="2400" dirty="0"/>
              <a:t>Depending on whether it’s a spelling error or grammatical error, you’ll be able to ignore all instances of the misspelled word, or this single instance of a grammatical error. </a:t>
            </a:r>
          </a:p>
          <a:p>
            <a:pPr algn="just" fontAlgn="base"/>
            <a:r>
              <a:rPr lang="zh-CN" altLang="en-US" sz="2400" dirty="0">
                <a:solidFill>
                  <a:srgbClr val="0070C0"/>
                </a:solidFill>
              </a:rPr>
              <a:t>根据是拼写错误还是语法错误，您将能够忽略拼写错误的单词的所有实例，或语法错误的单个实例。</a:t>
            </a:r>
            <a:endParaRPr lang="en-GB" sz="2400" dirty="0">
              <a:solidFill>
                <a:srgbClr val="0070C0"/>
              </a:solidFill>
            </a:endParaRPr>
          </a:p>
          <a:p>
            <a:pPr algn="just" fontAlgn="base"/>
            <a:endParaRPr lang="en-GB" sz="2400" dirty="0"/>
          </a:p>
        </p:txBody>
      </p:sp>
      <p:pic>
        <p:nvPicPr>
          <p:cNvPr id="7" name="Picture 6">
            <a:extLst>
              <a:ext uri="{FF2B5EF4-FFF2-40B4-BE49-F238E27FC236}">
                <a16:creationId xmlns:a16="http://schemas.microsoft.com/office/drawing/2014/main" id="{796E5C41-738F-4EE2-A9FC-F2DE29B29719}"/>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349273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algn="just" fontAlgn="base"/>
            <a:r>
              <a:rPr lang="en-GB" sz="2400" dirty="0"/>
              <a:t>The greatest advantage of using a word processor is how easy it is to edit text throughout a document. One quick and easy way to edit text is by selecting it and then typing over it to replace it.</a:t>
            </a:r>
          </a:p>
          <a:p>
            <a:pPr algn="just" fontAlgn="base"/>
            <a:r>
              <a:rPr lang="zh-CN" altLang="en-US" sz="2400" dirty="0">
                <a:solidFill>
                  <a:srgbClr val="0070C0"/>
                </a:solidFill>
              </a:rPr>
              <a:t>使用文字处理器的最大优势是可以轻松地在整个文档中编辑文本。编辑文本的一种快速简便的方法是选择它，然后在上面键入以替换它。</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372462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Ignore a Spelling &amp; Grammar Error</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Select Ignore All (for misspelled words) or Ignore Once (for grammatical errors). </a:t>
            </a:r>
          </a:p>
          <a:p>
            <a:pPr algn="just" fontAlgn="base"/>
            <a:r>
              <a:rPr lang="zh-CN" altLang="en-US" sz="2400" dirty="0">
                <a:solidFill>
                  <a:srgbClr val="0070C0"/>
                </a:solidFill>
              </a:rPr>
              <a:t>选择全部忽略（对于拼写错误的单词）或忽略一次（对于语法错误）。</a:t>
            </a:r>
            <a:endParaRPr lang="en-SG" altLang="zh-CN" sz="2400" dirty="0">
              <a:solidFill>
                <a:srgbClr val="0070C0"/>
              </a:solidFill>
            </a:endParaRPr>
          </a:p>
          <a:p>
            <a:pPr algn="just" fontAlgn="base"/>
            <a:endParaRPr lang="en-GB" sz="2400" dirty="0"/>
          </a:p>
          <a:p>
            <a:pPr algn="just" fontAlgn="base"/>
            <a:r>
              <a:rPr lang="en-GB" sz="2400" dirty="0"/>
              <a:t>The selected word (or grammatical error) is ignored.</a:t>
            </a:r>
          </a:p>
          <a:p>
            <a:pPr algn="just" fontAlgn="base"/>
            <a:r>
              <a:rPr lang="zh-CN" altLang="en-US" sz="2400" dirty="0">
                <a:solidFill>
                  <a:srgbClr val="0070C0"/>
                </a:solidFill>
              </a:rPr>
              <a:t>所选单词（或语法错误）将被忽略。</a:t>
            </a:r>
            <a:endParaRPr lang="en-GB" sz="2400" dirty="0">
              <a:solidFill>
                <a:srgbClr val="0070C0"/>
              </a:solidFill>
            </a:endParaRPr>
          </a:p>
        </p:txBody>
      </p:sp>
      <p:pic>
        <p:nvPicPr>
          <p:cNvPr id="7" name="Picture 6">
            <a:extLst>
              <a:ext uri="{FF2B5EF4-FFF2-40B4-BE49-F238E27FC236}">
                <a16:creationId xmlns:a16="http://schemas.microsoft.com/office/drawing/2014/main" id="{796E5C41-738F-4EE2-A9FC-F2DE29B29719}"/>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3154053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Word to the Dictionary</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401479"/>
          </a:xfrm>
          <a:prstGeom prst="rect">
            <a:avLst/>
          </a:prstGeom>
          <a:noFill/>
        </p:spPr>
        <p:txBody>
          <a:bodyPr wrap="square" rtlCol="0">
            <a:spAutoFit/>
          </a:bodyPr>
          <a:lstStyle/>
          <a:p>
            <a:pPr algn="just" fontAlgn="base"/>
            <a:r>
              <a:rPr lang="en-GB" sz="2300" dirty="0"/>
              <a:t>If a word gets marked as misspelled, but it’s a correctly spelled word that just isn’t in Word’s dictionary— such as a person’s name or a company name—you can add it to the dictionary so that it doesn’t get marked as misspelled in the future. </a:t>
            </a:r>
          </a:p>
          <a:p>
            <a:pPr algn="just" fontAlgn="base"/>
            <a:r>
              <a:rPr lang="zh-CN" altLang="en-US" sz="2300" dirty="0">
                <a:solidFill>
                  <a:srgbClr val="0070C0"/>
                </a:solidFill>
              </a:rPr>
              <a:t>如果某个单词被标记为拼写错误，但它是 </a:t>
            </a:r>
            <a:r>
              <a:rPr lang="en-US" altLang="zh-CN" sz="2300" dirty="0">
                <a:solidFill>
                  <a:srgbClr val="0070C0"/>
                </a:solidFill>
              </a:rPr>
              <a:t>Word </a:t>
            </a:r>
            <a:r>
              <a:rPr lang="zh-CN" altLang="en-US" sz="2300" dirty="0">
                <a:solidFill>
                  <a:srgbClr val="0070C0"/>
                </a:solidFill>
              </a:rPr>
              <a:t>字典中没有的拼写正确的单词（例如人名或公司名称），您可以将其添加到字典中，以免被标记为拼写错误在将来</a:t>
            </a:r>
            <a:endParaRPr lang="en-GB" sz="2300" dirty="0">
              <a:solidFill>
                <a:srgbClr val="0070C0"/>
              </a:solidFill>
            </a:endParaRPr>
          </a:p>
        </p:txBody>
      </p:sp>
      <p:pic>
        <p:nvPicPr>
          <p:cNvPr id="7" name="Picture 6">
            <a:extLst>
              <a:ext uri="{FF2B5EF4-FFF2-40B4-BE49-F238E27FC236}">
                <a16:creationId xmlns:a16="http://schemas.microsoft.com/office/drawing/2014/main" id="{796E5C41-738F-4EE2-A9FC-F2DE29B29719}"/>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2243194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Add a Word to the Dictionary</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Right-click the error. Select Add to Dictionary. The word is added to the dictionary.</a:t>
            </a:r>
          </a:p>
          <a:p>
            <a:pPr algn="just" fontAlgn="base"/>
            <a:r>
              <a:rPr lang="zh-CN" altLang="en-US" sz="2400" dirty="0">
                <a:solidFill>
                  <a:srgbClr val="0070C0"/>
                </a:solidFill>
              </a:rPr>
              <a:t>右键单击错误。选择添加到词典。这个词被添加到字典中。</a:t>
            </a:r>
            <a:endParaRPr lang="en-GB" sz="2400" dirty="0">
              <a:solidFill>
                <a:srgbClr val="0070C0"/>
              </a:solidFill>
            </a:endParaRPr>
          </a:p>
        </p:txBody>
      </p:sp>
      <p:pic>
        <p:nvPicPr>
          <p:cNvPr id="7" name="Picture 6">
            <a:extLst>
              <a:ext uri="{FF2B5EF4-FFF2-40B4-BE49-F238E27FC236}">
                <a16:creationId xmlns:a16="http://schemas.microsoft.com/office/drawing/2014/main" id="{796E5C41-738F-4EE2-A9FC-F2DE29B29719}"/>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1986471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The Word Count feature is useful if you have a writing assignment that is limited to a specific number of words.</a:t>
            </a:r>
          </a:p>
          <a:p>
            <a:pPr algn="just" fontAlgn="base"/>
            <a:r>
              <a:rPr lang="zh-CN" altLang="en-US" sz="2400" dirty="0">
                <a:solidFill>
                  <a:srgbClr val="0070C0"/>
                </a:solidFill>
              </a:rPr>
              <a:t>如果您的写作作业仅限于特定字数，则字数统计功能非常有用。</a:t>
            </a:r>
            <a:r>
              <a:rPr lang="en-GB" sz="2400" dirty="0">
                <a:solidFill>
                  <a:srgbClr val="0070C0"/>
                </a:solidFill>
              </a:rPr>
              <a:t> </a:t>
            </a:r>
          </a:p>
        </p:txBody>
      </p:sp>
    </p:spTree>
    <p:extLst>
      <p:ext uri="{BB962C8B-B14F-4D97-AF65-F5344CB8AC3E}">
        <p14:creationId xmlns:p14="http://schemas.microsoft.com/office/powerpoint/2010/main" val="318619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The word count is always displayed in the status bar at the bottom of the screen, next to the page number. If you need to see a more detailed count of words, open the Word Count dialog box.</a:t>
            </a:r>
          </a:p>
          <a:p>
            <a:pPr algn="just" fontAlgn="base"/>
            <a:r>
              <a:rPr lang="zh-CN" altLang="en-US" sz="2400" dirty="0">
                <a:solidFill>
                  <a:srgbClr val="0070C0"/>
                </a:solidFill>
              </a:rPr>
              <a:t>字数始终显示在屏幕底部的状态栏中，页码旁边。如果您需要查看更详细的字数统计，请打开字数统计对话框</a:t>
            </a:r>
            <a:endParaRPr lang="en-GB" sz="2400" dirty="0">
              <a:solidFill>
                <a:srgbClr val="0070C0"/>
              </a:solidFill>
            </a:endParaRPr>
          </a:p>
        </p:txBody>
      </p:sp>
    </p:spTree>
    <p:extLst>
      <p:ext uri="{BB962C8B-B14F-4D97-AF65-F5344CB8AC3E}">
        <p14:creationId xmlns:p14="http://schemas.microsoft.com/office/powerpoint/2010/main" val="1072171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a:pPr>
            <a:r>
              <a:rPr lang="en-GB" sz="2400" dirty="0"/>
              <a:t>Click the Review tab on the ribbon. | </a:t>
            </a:r>
            <a:r>
              <a:rPr lang="zh-CN" altLang="en-US" sz="2400" dirty="0">
                <a:solidFill>
                  <a:srgbClr val="0070C0"/>
                </a:solidFill>
              </a:rPr>
              <a:t>单击功能区上的“审阅”选项卡。</a:t>
            </a:r>
            <a:endParaRPr lang="en-GB" sz="2400" dirty="0">
              <a:solidFill>
                <a:srgbClr val="0070C0"/>
              </a:solidFill>
            </a:endParaRPr>
          </a:p>
        </p:txBody>
      </p:sp>
    </p:spTree>
    <p:extLst>
      <p:ext uri="{BB962C8B-B14F-4D97-AF65-F5344CB8AC3E}">
        <p14:creationId xmlns:p14="http://schemas.microsoft.com/office/powerpoint/2010/main" val="1943665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Word Count button in the proofing group. | </a:t>
            </a:r>
            <a:r>
              <a:rPr lang="zh-CN" altLang="en-US" sz="2400" dirty="0">
                <a:solidFill>
                  <a:srgbClr val="0070C0"/>
                </a:solidFill>
              </a:rPr>
              <a:t>单击校对组中的字数统计按钮。</a:t>
            </a:r>
            <a:endParaRPr lang="en-GB" sz="2400" dirty="0">
              <a:solidFill>
                <a:srgbClr val="0070C0"/>
              </a:solidFill>
            </a:endParaRPr>
          </a:p>
          <a:p>
            <a:pPr algn="just" fontAlgn="base"/>
            <a:endParaRPr lang="en-GB" sz="2400" dirty="0"/>
          </a:p>
          <a:p>
            <a:pPr algn="just" fontAlgn="base"/>
            <a:r>
              <a:rPr lang="en-GB" sz="2400" dirty="0"/>
              <a:t>Shortcut: You can also click the word count in the status bar to open the Word Count dialog box. </a:t>
            </a:r>
          </a:p>
          <a:p>
            <a:pPr algn="just" fontAlgn="base"/>
            <a:r>
              <a:rPr lang="zh-CN" altLang="en-US" sz="2400" dirty="0">
                <a:solidFill>
                  <a:srgbClr val="0070C0"/>
                </a:solidFill>
              </a:rPr>
              <a:t>快捷方式：您也可以单击状态栏中的字数统计，打开字数统计对话框。</a:t>
            </a:r>
            <a:endParaRPr lang="en-GB" sz="2400" dirty="0">
              <a:solidFill>
                <a:srgbClr val="0070C0"/>
              </a:solidFill>
            </a:endParaRPr>
          </a:p>
        </p:txBody>
      </p:sp>
    </p:spTree>
    <p:extLst>
      <p:ext uri="{BB962C8B-B14F-4D97-AF65-F5344CB8AC3E}">
        <p14:creationId xmlns:p14="http://schemas.microsoft.com/office/powerpoint/2010/main" val="616127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Here you can see not only the word count, but also a character count (both with and without spaces), a paragraph count, and a line count. </a:t>
            </a:r>
          </a:p>
          <a:p>
            <a:pPr algn="just" fontAlgn="base"/>
            <a:r>
              <a:rPr lang="zh-CN" altLang="en-US" sz="2400" dirty="0">
                <a:solidFill>
                  <a:srgbClr val="0070C0"/>
                </a:solidFill>
              </a:rPr>
              <a:t>在这里，您不仅可以看到字数统计，还可以看到字符数（有空格和没有空格）、段落数和行数。</a:t>
            </a:r>
            <a:endParaRPr lang="en-GB" sz="2400" dirty="0">
              <a:solidFill>
                <a:srgbClr val="0070C0"/>
              </a:solidFill>
            </a:endParaRPr>
          </a:p>
        </p:txBody>
      </p:sp>
    </p:spTree>
    <p:extLst>
      <p:ext uri="{BB962C8B-B14F-4D97-AF65-F5344CB8AC3E}">
        <p14:creationId xmlns:p14="http://schemas.microsoft.com/office/powerpoint/2010/main" val="3358057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46724-2611-4702-81C3-32E6EA5043BF}"/>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Word Count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3"/>
            </a:pPr>
            <a:r>
              <a:rPr lang="en-GB" sz="2400" dirty="0"/>
              <a:t>Click Close when you’re done. | </a:t>
            </a:r>
            <a:r>
              <a:rPr lang="zh-CN" altLang="en-US" sz="2400" dirty="0">
                <a:solidFill>
                  <a:srgbClr val="0070C0"/>
                </a:solidFill>
              </a:rPr>
              <a:t>完成后单击关闭。</a:t>
            </a:r>
            <a:endParaRPr lang="en-GB" sz="2400" dirty="0">
              <a:solidFill>
                <a:srgbClr val="0070C0"/>
              </a:solidFill>
            </a:endParaRPr>
          </a:p>
          <a:p>
            <a:pPr algn="just" fontAlgn="base"/>
            <a:endParaRPr lang="en-GB" sz="2400" dirty="0"/>
          </a:p>
          <a:p>
            <a:pPr algn="just" fontAlgn="base"/>
            <a:r>
              <a:rPr lang="en-GB" sz="2400" dirty="0"/>
              <a:t>The Word Count dialog box closes.</a:t>
            </a:r>
          </a:p>
          <a:p>
            <a:pPr algn="just" fontAlgn="base"/>
            <a:r>
              <a:rPr lang="zh-CN" altLang="en-US" sz="2400" dirty="0">
                <a:solidFill>
                  <a:srgbClr val="0070C0"/>
                </a:solidFill>
              </a:rPr>
              <a:t>字数统计对话框关闭。</a:t>
            </a:r>
            <a:endParaRPr lang="en-GB" sz="2400" dirty="0">
              <a:solidFill>
                <a:srgbClr val="0070C0"/>
              </a:solidFill>
            </a:endParaRPr>
          </a:p>
        </p:txBody>
      </p:sp>
    </p:spTree>
    <p:extLst>
      <p:ext uri="{BB962C8B-B14F-4D97-AF65-F5344CB8AC3E}">
        <p14:creationId xmlns:p14="http://schemas.microsoft.com/office/powerpoint/2010/main" val="3942165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Use Word’s built-in thesaurus to help you find synonyms of a word. </a:t>
            </a:r>
          </a:p>
          <a:p>
            <a:pPr algn="just" fontAlgn="base"/>
            <a:r>
              <a:rPr lang="zh-CN" altLang="en-US" sz="2400" dirty="0">
                <a:solidFill>
                  <a:srgbClr val="0070C0"/>
                </a:solidFill>
              </a:rPr>
              <a:t>使用 </a:t>
            </a:r>
            <a:r>
              <a:rPr lang="en-US" altLang="zh-CN" sz="2400" dirty="0">
                <a:solidFill>
                  <a:srgbClr val="0070C0"/>
                </a:solidFill>
              </a:rPr>
              <a:t>Word </a:t>
            </a:r>
            <a:r>
              <a:rPr lang="zh-CN" altLang="en-US" sz="2400" dirty="0">
                <a:solidFill>
                  <a:srgbClr val="0070C0"/>
                </a:solidFill>
              </a:rPr>
              <a:t>的内置同义词帮助您查找单词的同义词</a:t>
            </a:r>
            <a:r>
              <a:rPr lang="zh-CN" altLang="en-US" sz="2400" dirty="0"/>
              <a:t>。</a:t>
            </a:r>
            <a:endParaRPr lang="en-GB" sz="2400" dirty="0"/>
          </a:p>
          <a:p>
            <a:pPr algn="just" fontAlgn="base"/>
            <a:endParaRPr lang="en-GB" sz="2400" dirty="0"/>
          </a:p>
        </p:txBody>
      </p:sp>
    </p:spTree>
    <p:extLst>
      <p:ext uri="{BB962C8B-B14F-4D97-AF65-F5344CB8AC3E}">
        <p14:creationId xmlns:p14="http://schemas.microsoft.com/office/powerpoint/2010/main" val="322375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Selecting text is a very important skill in Word. Whenever you want to edit or format text, you first need to select it. There are multiple ways to select text, letting you select a small amount to entire paragraphs at once. </a:t>
            </a:r>
            <a:r>
              <a:rPr lang="zh-CN" altLang="en-US" sz="2400" dirty="0">
                <a:solidFill>
                  <a:srgbClr val="0070C0"/>
                </a:solidFill>
              </a:rPr>
              <a:t>在 </a:t>
            </a:r>
            <a:r>
              <a:rPr lang="en-US" altLang="zh-CN" sz="2400" dirty="0">
                <a:solidFill>
                  <a:srgbClr val="0070C0"/>
                </a:solidFill>
              </a:rPr>
              <a:t>Word </a:t>
            </a:r>
            <a:r>
              <a:rPr lang="zh-CN" altLang="en-US" sz="2400" dirty="0">
                <a:solidFill>
                  <a:srgbClr val="0070C0"/>
                </a:solidFill>
              </a:rPr>
              <a:t>中选择文本是一项非常重要的技能。每当您想要编辑或格式化文本时，您首先需要选择它。有多种选择文本的方法，让您可以一次选择少量到整个段落。</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4284774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For example, you can use the thesaurus to replace the ho-hum word “good” with one of its synonyms, such as “decent,” “respectable,” or “upright.</a:t>
            </a:r>
          </a:p>
          <a:p>
            <a:pPr algn="just" fontAlgn="base"/>
            <a:r>
              <a:rPr lang="zh-CN" altLang="en-US" sz="2400" dirty="0">
                <a:solidFill>
                  <a:srgbClr val="0070C0"/>
                </a:solidFill>
              </a:rPr>
              <a:t>例如，您可以使用同义词库将乏味的单词“</a:t>
            </a:r>
            <a:r>
              <a:rPr lang="en-GB" sz="2400" dirty="0">
                <a:solidFill>
                  <a:srgbClr val="0070C0"/>
                </a:solidFill>
              </a:rPr>
              <a:t>good”</a:t>
            </a:r>
            <a:r>
              <a:rPr lang="zh-CN" altLang="en-US" sz="2400" dirty="0">
                <a:solidFill>
                  <a:srgbClr val="0070C0"/>
                </a:solidFill>
              </a:rPr>
              <a:t>替换为其同义词之一，例如</a:t>
            </a:r>
            <a:r>
              <a:rPr lang="en-SG" altLang="zh-CN" sz="2400" dirty="0">
                <a:solidFill>
                  <a:srgbClr val="0070C0"/>
                </a:solidFill>
              </a:rPr>
              <a:t>”</a:t>
            </a:r>
            <a:r>
              <a:rPr lang="en-GB" sz="2400" dirty="0">
                <a:solidFill>
                  <a:srgbClr val="0070C0"/>
                </a:solidFill>
              </a:rPr>
              <a:t>decent”, “respectable”</a:t>
            </a:r>
            <a:r>
              <a:rPr lang="zh-CN" altLang="en-US" sz="2400" dirty="0">
                <a:solidFill>
                  <a:srgbClr val="0070C0"/>
                </a:solidFill>
              </a:rPr>
              <a:t>或 </a:t>
            </a:r>
            <a:r>
              <a:rPr lang="en-SG" altLang="zh-CN" sz="2400" dirty="0">
                <a:solidFill>
                  <a:srgbClr val="0070C0"/>
                </a:solidFill>
              </a:rPr>
              <a:t>”</a:t>
            </a:r>
            <a:r>
              <a:rPr lang="en-GB" sz="2400" dirty="0">
                <a:solidFill>
                  <a:srgbClr val="0070C0"/>
                </a:solidFill>
              </a:rPr>
              <a:t>upright”。</a:t>
            </a:r>
          </a:p>
        </p:txBody>
      </p:sp>
    </p:spTree>
    <p:extLst>
      <p:ext uri="{BB962C8B-B14F-4D97-AF65-F5344CB8AC3E}">
        <p14:creationId xmlns:p14="http://schemas.microsoft.com/office/powerpoint/2010/main" val="2654847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569660"/>
          </a:xfrm>
          <a:prstGeom prst="rect">
            <a:avLst/>
          </a:prstGeom>
          <a:noFill/>
        </p:spPr>
        <p:txBody>
          <a:bodyPr wrap="square" rtlCol="0">
            <a:spAutoFit/>
          </a:bodyPr>
          <a:lstStyle/>
          <a:p>
            <a:pPr marL="457200" indent="-457200" algn="just" fontAlgn="base">
              <a:buFont typeface="+mj-lt"/>
              <a:buAutoNum type="arabicPeriod"/>
            </a:pPr>
            <a:r>
              <a:rPr lang="en-GB" sz="2400" dirty="0"/>
              <a:t>Select the word you want to replace. | </a:t>
            </a:r>
            <a:r>
              <a:rPr lang="zh-CN" altLang="en-US" sz="2400" dirty="0">
                <a:solidFill>
                  <a:srgbClr val="0070C0"/>
                </a:solidFill>
              </a:rPr>
              <a:t>选择要替换的单词。</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1234220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200329"/>
          </a:xfrm>
          <a:prstGeom prst="rect">
            <a:avLst/>
          </a:prstGeom>
          <a:noFill/>
        </p:spPr>
        <p:txBody>
          <a:bodyPr wrap="square" rtlCol="0">
            <a:spAutoFit/>
          </a:bodyPr>
          <a:lstStyle/>
          <a:p>
            <a:pPr marL="457200" indent="-457200" algn="just" fontAlgn="base">
              <a:buFont typeface="+mj-lt"/>
              <a:buAutoNum type="arabicPeriod" startAt="2"/>
            </a:pPr>
            <a:r>
              <a:rPr lang="en-GB" sz="2400" dirty="0"/>
              <a:t>On the Review tab, click Thesaurus. | </a:t>
            </a:r>
            <a:r>
              <a:rPr lang="zh-CN" altLang="en-US" sz="2400" dirty="0">
                <a:solidFill>
                  <a:srgbClr val="0070C0"/>
                </a:solidFill>
              </a:rPr>
              <a:t>在审阅选项卡上，单击同义词库。</a:t>
            </a:r>
            <a:endParaRPr lang="en-GB" sz="2400" dirty="0">
              <a:solidFill>
                <a:srgbClr val="0070C0"/>
              </a:solidFill>
            </a:endParaRPr>
          </a:p>
        </p:txBody>
      </p:sp>
    </p:spTree>
    <p:extLst>
      <p:ext uri="{BB962C8B-B14F-4D97-AF65-F5344CB8AC3E}">
        <p14:creationId xmlns:p14="http://schemas.microsoft.com/office/powerpoint/2010/main" val="424214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The Thesaurus pane at the right shows a list of words with similar meanings to your selection. If a word has multiple meanings, each meaning will have its own list of synonyms. </a:t>
            </a:r>
          </a:p>
          <a:p>
            <a:pPr algn="just" fontAlgn="base"/>
            <a:r>
              <a:rPr lang="zh-CN" altLang="en-US" sz="2400" dirty="0">
                <a:solidFill>
                  <a:srgbClr val="0070C0"/>
                </a:solidFill>
              </a:rPr>
              <a:t>右侧的叙词窗格显示与您的选择具有相似含义的单词列表。如果一个词有多种含义，则每个含义都有自己的同义词列表。</a:t>
            </a:r>
            <a:endParaRPr lang="en-GB" sz="2400" dirty="0">
              <a:solidFill>
                <a:srgbClr val="0070C0"/>
              </a:solidFill>
            </a:endParaRPr>
          </a:p>
        </p:txBody>
      </p:sp>
    </p:spTree>
    <p:extLst>
      <p:ext uri="{BB962C8B-B14F-4D97-AF65-F5344CB8AC3E}">
        <p14:creationId xmlns:p14="http://schemas.microsoft.com/office/powerpoint/2010/main" val="13233795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Hover over a new word and click the menu arrow. | </a:t>
            </a:r>
            <a:r>
              <a:rPr lang="zh-CN" altLang="en-US" sz="2400" dirty="0">
                <a:solidFill>
                  <a:srgbClr val="0070C0"/>
                </a:solidFill>
              </a:rPr>
              <a:t>将鼠标悬停在一个新词上，然后单击菜单箭头。</a:t>
            </a:r>
            <a:endParaRPr lang="en-GB" sz="2400" dirty="0">
              <a:solidFill>
                <a:srgbClr val="0070C0"/>
              </a:solidFill>
            </a:endParaRP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Click the Insert button. | </a:t>
            </a:r>
            <a:r>
              <a:rPr lang="zh-CN" altLang="en-US" sz="2400" dirty="0">
                <a:solidFill>
                  <a:srgbClr val="0070C0"/>
                </a:solidFill>
              </a:rPr>
              <a:t>单击插入按钮。</a:t>
            </a:r>
            <a:endParaRPr lang="en-GB" sz="2400" dirty="0">
              <a:solidFill>
                <a:srgbClr val="0070C0"/>
              </a:solidFill>
            </a:endParaRPr>
          </a:p>
          <a:p>
            <a:pPr marL="457200" indent="-457200" algn="just" fontAlgn="base">
              <a:buFont typeface="+mj-lt"/>
              <a:buAutoNum type="arabicPeriod" startAt="3"/>
            </a:pPr>
            <a:endParaRPr lang="en-GB" sz="2400" dirty="0"/>
          </a:p>
          <a:p>
            <a:pPr algn="just" fontAlgn="base"/>
            <a:r>
              <a:rPr lang="en-GB" sz="2400" dirty="0"/>
              <a:t>Your selection is replaced with the new word. </a:t>
            </a:r>
            <a:endParaRPr lang="en-GB" sz="2400" dirty="0">
              <a:solidFill>
                <a:srgbClr val="0070C0"/>
              </a:solidFill>
            </a:endParaRPr>
          </a:p>
          <a:p>
            <a:pPr algn="just" fontAlgn="base"/>
            <a:r>
              <a:rPr lang="zh-CN" altLang="en-US" sz="2400" dirty="0">
                <a:solidFill>
                  <a:srgbClr val="0070C0"/>
                </a:solidFill>
              </a:rPr>
              <a:t>您的选择将替换为新单词。</a:t>
            </a:r>
            <a:endParaRPr lang="en-GB" sz="2400" dirty="0">
              <a:solidFill>
                <a:srgbClr val="0070C0"/>
              </a:solidFill>
            </a:endParaRPr>
          </a:p>
        </p:txBody>
      </p:sp>
    </p:spTree>
    <p:extLst>
      <p:ext uri="{BB962C8B-B14F-4D97-AF65-F5344CB8AC3E}">
        <p14:creationId xmlns:p14="http://schemas.microsoft.com/office/powerpoint/2010/main" val="4466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9D967D-A0FB-4222-97BA-8BFCD6C4602B}"/>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Thesaurus</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5"/>
            </a:pPr>
            <a:r>
              <a:rPr lang="en-GB" sz="2400" dirty="0"/>
              <a:t>Close the Thesaurus pane when you’re done. | </a:t>
            </a:r>
            <a:r>
              <a:rPr lang="zh-CN" altLang="en-US" sz="2400" dirty="0">
                <a:solidFill>
                  <a:srgbClr val="0070C0"/>
                </a:solidFill>
              </a:rPr>
              <a:t>完成后关闭同义词库窗格。</a:t>
            </a:r>
            <a:endParaRPr lang="en-GB" sz="2400" dirty="0">
              <a:solidFill>
                <a:srgbClr val="0070C0"/>
              </a:solidFill>
            </a:endParaRPr>
          </a:p>
          <a:p>
            <a:pPr marL="457200" indent="-457200" algn="just" fontAlgn="base">
              <a:buFont typeface="+mj-lt"/>
              <a:buAutoNum type="arabicPeriod" startAt="5"/>
            </a:pPr>
            <a:endParaRPr lang="en-GB" sz="2400" dirty="0"/>
          </a:p>
          <a:p>
            <a:pPr algn="just" fontAlgn="base"/>
            <a:r>
              <a:rPr lang="en-GB" sz="2400" dirty="0"/>
              <a:t>Shortcut: Right-click a word. Select Synonyms and then select a new word from the list.</a:t>
            </a:r>
          </a:p>
          <a:p>
            <a:pPr algn="just" fontAlgn="base"/>
            <a:r>
              <a:rPr lang="zh-CN" altLang="en-US" sz="2400" dirty="0">
                <a:solidFill>
                  <a:srgbClr val="0070C0"/>
                </a:solidFill>
              </a:rPr>
              <a:t>快捷方式：右键单击一个单词。选择同义词，然后从列表中选择一个新词。</a:t>
            </a:r>
            <a:endParaRPr lang="en-GB" sz="2400" dirty="0">
              <a:solidFill>
                <a:srgbClr val="0070C0"/>
              </a:solidFill>
            </a:endParaRPr>
          </a:p>
        </p:txBody>
      </p:sp>
    </p:spTree>
    <p:extLst>
      <p:ext uri="{BB962C8B-B14F-4D97-AF65-F5344CB8AC3E}">
        <p14:creationId xmlns:p14="http://schemas.microsoft.com/office/powerpoint/2010/main" val="36727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385B3E-9FD8-4B7B-979E-F2B5217E680D}"/>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&amp; 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Don’t waste time scanning through your document to find text and replace it with something new. </a:t>
            </a:r>
          </a:p>
          <a:p>
            <a:pPr algn="just" fontAlgn="base"/>
            <a:r>
              <a:rPr lang="zh-CN" altLang="en-US" sz="2400" dirty="0">
                <a:solidFill>
                  <a:srgbClr val="0070C0"/>
                </a:solidFill>
              </a:rPr>
              <a:t>不要浪费时间扫描文档以查找文本并将其替换为新内容。</a:t>
            </a:r>
            <a:endParaRPr lang="en-GB" sz="2400" dirty="0">
              <a:solidFill>
                <a:srgbClr val="0070C0"/>
              </a:solidFill>
            </a:endParaRPr>
          </a:p>
          <a:p>
            <a:pPr algn="just" fontAlgn="base"/>
            <a:endParaRPr lang="en-GB" sz="2400" dirty="0"/>
          </a:p>
          <a:p>
            <a:pPr algn="just" fontAlgn="base"/>
            <a:r>
              <a:rPr lang="en-GB" sz="2400" dirty="0"/>
              <a:t>The find and replace commands can do this for you with just a few clicks of your mouse.</a:t>
            </a:r>
          </a:p>
          <a:p>
            <a:pPr algn="just" fontAlgn="base"/>
            <a:r>
              <a:rPr lang="zh-CN" altLang="en-US" sz="2400" dirty="0">
                <a:solidFill>
                  <a:srgbClr val="0070C0"/>
                </a:solidFill>
              </a:rPr>
              <a:t>只需点击几下鼠标，查找和替换命令即可为您完成此操作</a:t>
            </a:r>
            <a:endParaRPr lang="en-GB" sz="2400" dirty="0">
              <a:solidFill>
                <a:srgbClr val="0070C0"/>
              </a:solidFill>
            </a:endParaRPr>
          </a:p>
        </p:txBody>
      </p:sp>
    </p:spTree>
    <p:extLst>
      <p:ext uri="{BB962C8B-B14F-4D97-AF65-F5344CB8AC3E}">
        <p14:creationId xmlns:p14="http://schemas.microsoft.com/office/powerpoint/2010/main" val="1773383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385B3E-9FD8-4B7B-979E-F2B5217E680D}"/>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You can use the Navigation pane to search for specific words or phrases in a document. </a:t>
            </a:r>
          </a:p>
          <a:p>
            <a:pPr algn="just" fontAlgn="base"/>
            <a:r>
              <a:rPr lang="zh-CN" altLang="en-US" sz="2400" dirty="0">
                <a:solidFill>
                  <a:srgbClr val="0070C0"/>
                </a:solidFill>
              </a:rPr>
              <a:t>您可以使用导航窗格来搜索文档中的特定单词或短语。</a:t>
            </a:r>
            <a:endParaRPr lang="en-GB" sz="2400" dirty="0">
              <a:solidFill>
                <a:srgbClr val="0070C0"/>
              </a:solidFill>
            </a:endParaRPr>
          </a:p>
        </p:txBody>
      </p:sp>
    </p:spTree>
    <p:extLst>
      <p:ext uri="{BB962C8B-B14F-4D97-AF65-F5344CB8AC3E}">
        <p14:creationId xmlns:p14="http://schemas.microsoft.com/office/powerpoint/2010/main" val="3865397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385B3E-9FD8-4B7B-979E-F2B5217E680D}"/>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a:pPr>
            <a:r>
              <a:rPr lang="en-GB" sz="2400" dirty="0"/>
              <a:t>Click Find on the Home tab. | </a:t>
            </a:r>
            <a:r>
              <a:rPr lang="zh-CN" altLang="en-US" sz="2400" dirty="0">
                <a:solidFill>
                  <a:srgbClr val="0070C0"/>
                </a:solidFill>
              </a:rPr>
              <a:t>单击主页选项卡上的查找。</a:t>
            </a:r>
            <a:endParaRPr lang="en-GB" sz="2400" dirty="0">
              <a:solidFill>
                <a:srgbClr val="0070C0"/>
              </a:solidFill>
            </a:endParaRPr>
          </a:p>
          <a:p>
            <a:pPr marL="457200" indent="-457200" algn="just" fontAlgn="base">
              <a:buFont typeface="+mj-lt"/>
              <a:buAutoNum type="arabicPeriod"/>
            </a:pPr>
            <a:endParaRPr lang="en-GB" sz="2400" dirty="0"/>
          </a:p>
          <a:p>
            <a:pPr algn="just" fontAlgn="base"/>
            <a:r>
              <a:rPr lang="en-GB" sz="2400" dirty="0"/>
              <a:t>The Navigation pane appears on the left, displaying the Results view. </a:t>
            </a:r>
          </a:p>
          <a:p>
            <a:pPr algn="just" fontAlgn="base"/>
            <a:r>
              <a:rPr lang="zh-CN" altLang="en-US" sz="2400" dirty="0">
                <a:solidFill>
                  <a:srgbClr val="0070C0"/>
                </a:solidFill>
              </a:rPr>
              <a:t>导航窗格出现在左侧，显示结果视图。</a:t>
            </a:r>
          </a:p>
          <a:p>
            <a:pPr algn="just" fontAlgn="base"/>
            <a:endParaRPr lang="en-GB" sz="2400" dirty="0"/>
          </a:p>
          <a:p>
            <a:pPr algn="just" fontAlgn="base"/>
            <a:r>
              <a:rPr lang="en-GB" sz="2400" dirty="0"/>
              <a:t>Shortcut: Press Ctrl + F. </a:t>
            </a:r>
          </a:p>
          <a:p>
            <a:pPr algn="just" fontAlgn="base"/>
            <a:r>
              <a:rPr lang="zh-CN" altLang="en-US" sz="2400" dirty="0">
                <a:solidFill>
                  <a:srgbClr val="0070C0"/>
                </a:solidFill>
              </a:rPr>
              <a:t>快捷方式：按 </a:t>
            </a:r>
            <a:r>
              <a:rPr lang="en-US" altLang="zh-CN" sz="2400" dirty="0">
                <a:solidFill>
                  <a:srgbClr val="0070C0"/>
                </a:solidFill>
              </a:rPr>
              <a:t>Ctrl + F</a:t>
            </a:r>
            <a:r>
              <a:rPr lang="zh-CN" altLang="en-US"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2084239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C30D4-B31C-493B-A07A-887612F29769}"/>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startAt="2"/>
            </a:pPr>
            <a:r>
              <a:rPr lang="en-GB" sz="2400" dirty="0"/>
              <a:t>Click in the Search document box in the Navigation pane and type the text you want to find. | </a:t>
            </a:r>
            <a:r>
              <a:rPr lang="zh-CN" altLang="en-US" sz="2400" dirty="0">
                <a:solidFill>
                  <a:srgbClr val="0070C0"/>
                </a:solidFill>
              </a:rPr>
              <a:t>单击导航窗格中的搜索文档框，然后键入要查找的文本。</a:t>
            </a:r>
            <a:r>
              <a:rPr lang="en-GB" sz="2400" dirty="0">
                <a:solidFill>
                  <a:srgbClr val="0070C0"/>
                </a:solidFill>
              </a:rPr>
              <a:t> </a:t>
            </a:r>
          </a:p>
        </p:txBody>
      </p:sp>
    </p:spTree>
    <p:extLst>
      <p:ext uri="{BB962C8B-B14F-4D97-AF65-F5344CB8AC3E}">
        <p14:creationId xmlns:p14="http://schemas.microsoft.com/office/powerpoint/2010/main" val="111184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Click and drag across the text you want to select. You can select any amount of text with this method, from a single character to your entire document. </a:t>
            </a:r>
          </a:p>
          <a:p>
            <a:pPr algn="just" fontAlgn="base"/>
            <a:r>
              <a:rPr lang="zh-CN" altLang="en-US" sz="2400" dirty="0">
                <a:solidFill>
                  <a:srgbClr val="0070C0"/>
                </a:solidFill>
              </a:rPr>
              <a:t>单击并拖动要选择的文本。您可以使用此方法选择任意数量的文本，从单个字符到整个文档。</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1863707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C30D4-B31C-493B-A07A-887612F29769}"/>
              </a:ext>
            </a:extLst>
          </p:cNvPr>
          <p:cNvPicPr>
            <a:picLocks noChangeAspect="1"/>
          </p:cNvPicPr>
          <p:nvPr/>
        </p:nvPicPr>
        <p:blipFill>
          <a:blip r:embed="rId2"/>
          <a:stretch>
            <a:fillRect/>
          </a:stretch>
        </p:blipFill>
        <p:spPr>
          <a:xfrm>
            <a:off x="565720" y="919906"/>
            <a:ext cx="7540045" cy="520555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algn="just" fontAlgn="base"/>
            <a:r>
              <a:rPr lang="en-GB" sz="2400" dirty="0"/>
              <a:t>The search runs automatically. Results are highlighted in the document, and the Navigation pane lists all instances of the word. </a:t>
            </a:r>
          </a:p>
          <a:p>
            <a:pPr algn="just" fontAlgn="base"/>
            <a:r>
              <a:rPr lang="zh-CN" altLang="en-US" sz="2400" dirty="0">
                <a:solidFill>
                  <a:srgbClr val="0070C0"/>
                </a:solidFill>
              </a:rPr>
              <a:t>搜索会自动运行。结果在文档中突出显示，导航窗格列出了该词的所有实例。</a:t>
            </a:r>
            <a:endParaRPr lang="en-GB" sz="2400" dirty="0">
              <a:solidFill>
                <a:srgbClr val="0070C0"/>
              </a:solidFill>
            </a:endParaRPr>
          </a:p>
        </p:txBody>
      </p:sp>
    </p:spTree>
    <p:extLst>
      <p:ext uri="{BB962C8B-B14F-4D97-AF65-F5344CB8AC3E}">
        <p14:creationId xmlns:p14="http://schemas.microsoft.com/office/powerpoint/2010/main" val="35274624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marL="457200" indent="-457200" algn="just" fontAlgn="base">
              <a:buFont typeface="+mj-lt"/>
              <a:buAutoNum type="arabicPeriod" startAt="3"/>
            </a:pPr>
            <a:r>
              <a:rPr lang="en-GB" sz="2400" dirty="0"/>
              <a:t>Click a search result to jump to it in the document. | </a:t>
            </a:r>
            <a:r>
              <a:rPr lang="zh-CN" altLang="en-US" sz="2400" dirty="0">
                <a:solidFill>
                  <a:srgbClr val="0070C0"/>
                </a:solidFill>
              </a:rPr>
              <a:t>单击搜索结果可在文档中跳转到该结果。</a:t>
            </a:r>
            <a:endParaRPr lang="en-GB" sz="2400" dirty="0">
              <a:solidFill>
                <a:srgbClr val="0070C0"/>
              </a:solidFill>
            </a:endParaRPr>
          </a:p>
          <a:p>
            <a:pPr algn="just" fontAlgn="base"/>
            <a:endParaRPr lang="en-GB" sz="2400" dirty="0"/>
          </a:p>
          <a:p>
            <a:pPr algn="just" fontAlgn="base"/>
            <a:r>
              <a:rPr lang="en-GB" sz="2400" dirty="0"/>
              <a:t>You can use the arrows under the search box to jump to the Previous or Next search result. </a:t>
            </a:r>
          </a:p>
          <a:p>
            <a:pPr algn="just" fontAlgn="base"/>
            <a:r>
              <a:rPr lang="zh-CN" altLang="en-US" sz="2400" dirty="0">
                <a:solidFill>
                  <a:srgbClr val="0070C0"/>
                </a:solidFill>
              </a:rPr>
              <a:t>您可以使用搜索框下方的箭头跳转到上一个或下一个搜索结果。</a:t>
            </a:r>
            <a:endParaRPr lang="en-GB" sz="2400" dirty="0">
              <a:solidFill>
                <a:srgbClr val="0070C0"/>
              </a:solidFill>
            </a:endParaRPr>
          </a:p>
        </p:txBody>
      </p:sp>
      <p:pic>
        <p:nvPicPr>
          <p:cNvPr id="5" name="Picture 4">
            <a:extLst>
              <a:ext uri="{FF2B5EF4-FFF2-40B4-BE49-F238E27FC236}">
                <a16:creationId xmlns:a16="http://schemas.microsoft.com/office/drawing/2014/main" id="{850D8C1E-2857-4BFA-A7EB-7629ADC59B82}"/>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754511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Find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4"/>
            </a:pPr>
            <a:r>
              <a:rPr lang="en-GB" sz="2400" dirty="0"/>
              <a:t>Click Close when you're finished. | </a:t>
            </a:r>
            <a:r>
              <a:rPr lang="zh-CN" altLang="en-US" sz="2400" dirty="0">
                <a:solidFill>
                  <a:srgbClr val="0070C0"/>
                </a:solidFill>
              </a:rPr>
              <a:t>完成后单击关闭。</a:t>
            </a:r>
            <a:endParaRPr lang="en-GB" sz="2400" dirty="0">
              <a:solidFill>
                <a:srgbClr val="0070C0"/>
              </a:solidFill>
            </a:endParaRPr>
          </a:p>
          <a:p>
            <a:pPr algn="just" fontAlgn="base"/>
            <a:endParaRPr lang="en-GB" sz="2400" dirty="0"/>
          </a:p>
          <a:p>
            <a:pPr algn="just" fontAlgn="base"/>
            <a:r>
              <a:rPr lang="en-GB" sz="2400" dirty="0"/>
              <a:t>The Navigation pane closes.</a:t>
            </a:r>
          </a:p>
          <a:p>
            <a:pPr algn="just" fontAlgn="base"/>
            <a:r>
              <a:rPr lang="zh-CN" altLang="en-US" sz="2400" dirty="0">
                <a:solidFill>
                  <a:srgbClr val="0070C0"/>
                </a:solidFill>
              </a:rPr>
              <a:t>导航窗格关闭。</a:t>
            </a:r>
            <a:endParaRPr lang="en-GB" sz="2400" dirty="0">
              <a:solidFill>
                <a:srgbClr val="0070C0"/>
              </a:solidFill>
            </a:endParaRPr>
          </a:p>
        </p:txBody>
      </p:sp>
      <p:pic>
        <p:nvPicPr>
          <p:cNvPr id="5" name="Picture 4">
            <a:extLst>
              <a:ext uri="{FF2B5EF4-FFF2-40B4-BE49-F238E27FC236}">
                <a16:creationId xmlns:a16="http://schemas.microsoft.com/office/drawing/2014/main" id="{B5576645-38E9-4DC9-B96C-AEB556E76008}"/>
              </a:ext>
            </a:extLst>
          </p:cNvPr>
          <p:cNvPicPr>
            <a:picLocks noChangeAspect="1"/>
          </p:cNvPicPr>
          <p:nvPr/>
        </p:nvPicPr>
        <p:blipFill>
          <a:blip r:embed="rId2"/>
          <a:stretch>
            <a:fillRect/>
          </a:stretch>
        </p:blipFill>
        <p:spPr>
          <a:xfrm>
            <a:off x="565720" y="919906"/>
            <a:ext cx="7540045" cy="5205557"/>
          </a:xfrm>
          <a:prstGeom prst="rect">
            <a:avLst/>
          </a:prstGeom>
        </p:spPr>
      </p:pic>
    </p:spTree>
    <p:extLst>
      <p:ext uri="{BB962C8B-B14F-4D97-AF65-F5344CB8AC3E}">
        <p14:creationId xmlns:p14="http://schemas.microsoft.com/office/powerpoint/2010/main" val="9235570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73B99C-2891-48C8-A385-572A958FB073}"/>
              </a:ext>
            </a:extLst>
          </p:cNvPr>
          <p:cNvPicPr>
            <a:picLocks noChangeAspect="1"/>
          </p:cNvPicPr>
          <p:nvPr/>
        </p:nvPicPr>
        <p:blipFill>
          <a:blip r:embed="rId2"/>
          <a:stretch>
            <a:fillRect/>
          </a:stretch>
        </p:blipFill>
        <p:spPr>
          <a:xfrm>
            <a:off x="574931" y="919907"/>
            <a:ext cx="7530836" cy="519920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To search your documents for more specific items, such as certain capitalization or only whole words, use Advanced Find.</a:t>
            </a:r>
          </a:p>
          <a:p>
            <a:pPr algn="just" fontAlgn="base"/>
            <a:r>
              <a:rPr lang="zh-CN" altLang="en-US" sz="2400" dirty="0">
                <a:solidFill>
                  <a:srgbClr val="0070C0"/>
                </a:solidFill>
              </a:rPr>
              <a:t>要在文档中搜索更具体的项目（例如某些大写或仅整个单词），请使用高级查找</a:t>
            </a:r>
            <a:endParaRPr lang="en-GB" sz="2400" dirty="0">
              <a:solidFill>
                <a:srgbClr val="0070C0"/>
              </a:solidFill>
            </a:endParaRPr>
          </a:p>
        </p:txBody>
      </p:sp>
    </p:spTree>
    <p:extLst>
      <p:ext uri="{BB962C8B-B14F-4D97-AF65-F5344CB8AC3E}">
        <p14:creationId xmlns:p14="http://schemas.microsoft.com/office/powerpoint/2010/main" val="1471476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a:pPr>
            <a:r>
              <a:rPr lang="en-GB" sz="2400" dirty="0"/>
              <a:t>Click the Find button list arrow. | </a:t>
            </a:r>
            <a:r>
              <a:rPr lang="zh-CN" altLang="en-US" sz="2400" dirty="0">
                <a:solidFill>
                  <a:srgbClr val="0070C0"/>
                </a:solidFill>
              </a:rPr>
              <a:t>单击查找按钮列表箭头。</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Advanced Find. | </a:t>
            </a:r>
            <a:r>
              <a:rPr lang="zh-CN" altLang="en-US" sz="2400" dirty="0">
                <a:solidFill>
                  <a:srgbClr val="0070C0"/>
                </a:solidFill>
              </a:rPr>
              <a:t>选择高级查找。</a:t>
            </a:r>
            <a:endParaRPr lang="en-GB" sz="2400" dirty="0">
              <a:solidFill>
                <a:srgbClr val="0070C0"/>
              </a:solidFill>
            </a:endParaRPr>
          </a:p>
          <a:p>
            <a:pPr marL="457200" indent="-457200" algn="just" fontAlgn="base">
              <a:buFont typeface="+mj-lt"/>
              <a:buAutoNum type="arabicPeriod"/>
            </a:pPr>
            <a:endParaRPr lang="en-GB" sz="2400" dirty="0"/>
          </a:p>
          <a:p>
            <a:pPr algn="just" fontAlgn="base"/>
            <a:r>
              <a:rPr lang="en-GB" sz="2400" dirty="0"/>
              <a:t>The Find and Replace dialog box opens. </a:t>
            </a:r>
          </a:p>
          <a:p>
            <a:pPr algn="just" fontAlgn="base"/>
            <a:r>
              <a:rPr lang="zh-CN" altLang="en-US" sz="2400" dirty="0">
                <a:solidFill>
                  <a:srgbClr val="0070C0"/>
                </a:solidFill>
              </a:rPr>
              <a:t>“查找和替换”对话框打开</a:t>
            </a:r>
            <a:r>
              <a:rPr lang="zh-CN" altLang="en-US" sz="2400" dirty="0"/>
              <a:t>。</a:t>
            </a:r>
            <a:endParaRPr lang="en-GB" sz="2400" dirty="0"/>
          </a:p>
          <a:p>
            <a:pPr marL="457200" indent="-457200" algn="just" fontAlgn="base">
              <a:buFont typeface="+mj-lt"/>
              <a:buAutoNum type="arabicPeriod"/>
            </a:pPr>
            <a:endParaRPr lang="en-GB" sz="2400" dirty="0"/>
          </a:p>
        </p:txBody>
      </p:sp>
      <p:pic>
        <p:nvPicPr>
          <p:cNvPr id="7" name="Picture 6">
            <a:extLst>
              <a:ext uri="{FF2B5EF4-FFF2-40B4-BE49-F238E27FC236}">
                <a16:creationId xmlns:a16="http://schemas.microsoft.com/office/drawing/2014/main" id="{870B17DE-854B-4164-83B3-6BF98BCF6123}"/>
              </a:ext>
            </a:extLst>
          </p:cNvPr>
          <p:cNvPicPr>
            <a:picLocks noChangeAspect="1"/>
          </p:cNvPicPr>
          <p:nvPr/>
        </p:nvPicPr>
        <p:blipFill>
          <a:blip r:embed="rId2"/>
          <a:stretch>
            <a:fillRect/>
          </a:stretch>
        </p:blipFill>
        <p:spPr>
          <a:xfrm>
            <a:off x="574931" y="919907"/>
            <a:ext cx="7530836" cy="5199200"/>
          </a:xfrm>
          <a:prstGeom prst="rect">
            <a:avLst/>
          </a:prstGeom>
        </p:spPr>
      </p:pic>
    </p:spTree>
    <p:extLst>
      <p:ext uri="{BB962C8B-B14F-4D97-AF65-F5344CB8AC3E}">
        <p14:creationId xmlns:p14="http://schemas.microsoft.com/office/powerpoint/2010/main" val="617469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E1E1D-088B-49F1-BC41-A1B6C61B0582}"/>
              </a:ext>
            </a:extLst>
          </p:cNvPr>
          <p:cNvPicPr>
            <a:picLocks noChangeAspect="1"/>
          </p:cNvPicPr>
          <p:nvPr/>
        </p:nvPicPr>
        <p:blipFill>
          <a:blip r:embed="rId2"/>
          <a:stretch>
            <a:fillRect/>
          </a:stretch>
        </p:blipFill>
        <p:spPr>
          <a:xfrm>
            <a:off x="574932" y="919908"/>
            <a:ext cx="7530836" cy="519920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marL="457200" indent="-457200" algn="just" fontAlgn="base">
              <a:buFont typeface="+mj-lt"/>
              <a:buAutoNum type="arabicPeriod" startAt="3"/>
            </a:pPr>
            <a:r>
              <a:rPr lang="en-GB" sz="2400" dirty="0"/>
              <a:t>Type the word you're looking for in the Find box. | </a:t>
            </a:r>
            <a:r>
              <a:rPr lang="zh-CN" altLang="en-US" sz="2400" dirty="0">
                <a:solidFill>
                  <a:srgbClr val="0070C0"/>
                </a:solidFill>
              </a:rPr>
              <a:t>在“查找”框中键入您要查找的单词。</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14223998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CE1E1D-088B-49F1-BC41-A1B6C61B0582}"/>
              </a:ext>
            </a:extLst>
          </p:cNvPr>
          <p:cNvPicPr>
            <a:picLocks noChangeAspect="1"/>
          </p:cNvPicPr>
          <p:nvPr/>
        </p:nvPicPr>
        <p:blipFill>
          <a:blip r:embed="rId2"/>
          <a:stretch>
            <a:fillRect/>
          </a:stretch>
        </p:blipFill>
        <p:spPr>
          <a:xfrm>
            <a:off x="574932" y="919908"/>
            <a:ext cx="7530836" cy="519920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By default, the Find and Replace dialog box only shows the basics—a search field. There are more options available if you expand the dialog box. </a:t>
            </a:r>
          </a:p>
          <a:p>
            <a:pPr algn="just" fontAlgn="base"/>
            <a:r>
              <a:rPr lang="zh-CN" altLang="en-US" sz="2400" dirty="0">
                <a:solidFill>
                  <a:srgbClr val="0070C0"/>
                </a:solidFill>
              </a:rPr>
              <a:t>默认情况下，“查找和替换”对话框仅显示基本内容 </a:t>
            </a:r>
            <a:r>
              <a:rPr lang="en-US" altLang="zh-CN" sz="2400" dirty="0">
                <a:solidFill>
                  <a:srgbClr val="0070C0"/>
                </a:solidFill>
              </a:rPr>
              <a:t>— </a:t>
            </a:r>
            <a:r>
              <a:rPr lang="zh-CN" altLang="en-US" sz="2400" dirty="0">
                <a:solidFill>
                  <a:srgbClr val="0070C0"/>
                </a:solidFill>
              </a:rPr>
              <a:t>搜索字段。如果您展开对话框，还有更多可用选项。</a:t>
            </a:r>
            <a:endParaRPr lang="en-GB" sz="2400" dirty="0">
              <a:solidFill>
                <a:srgbClr val="0070C0"/>
              </a:solidFill>
            </a:endParaRPr>
          </a:p>
        </p:txBody>
      </p:sp>
    </p:spTree>
    <p:extLst>
      <p:ext uri="{BB962C8B-B14F-4D97-AF65-F5344CB8AC3E}">
        <p14:creationId xmlns:p14="http://schemas.microsoft.com/office/powerpoint/2010/main" val="3491062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marL="457200" indent="-457200" algn="just" fontAlgn="base">
              <a:buFont typeface="+mj-lt"/>
              <a:buAutoNum type="arabicPeriod" startAt="4"/>
            </a:pPr>
            <a:r>
              <a:rPr lang="en-GB" sz="2400" dirty="0"/>
              <a:t>Click the More button. | </a:t>
            </a:r>
            <a:r>
              <a:rPr lang="zh-CN" altLang="en-US" sz="2400" dirty="0">
                <a:solidFill>
                  <a:srgbClr val="0070C0"/>
                </a:solidFill>
              </a:rPr>
              <a:t>单击更多按钮。</a:t>
            </a:r>
            <a:endParaRPr lang="en-GB" sz="2400" dirty="0">
              <a:solidFill>
                <a:srgbClr val="0070C0"/>
              </a:solidFill>
            </a:endParaRPr>
          </a:p>
          <a:p>
            <a:pPr algn="just" fontAlgn="base"/>
            <a:endParaRPr lang="en-GB" sz="2400" dirty="0"/>
          </a:p>
          <a:p>
            <a:pPr algn="just" fontAlgn="base"/>
            <a:r>
              <a:rPr lang="en-GB" sz="2400" dirty="0"/>
              <a:t>The advanced options here let you set some options on how to conduct the search. </a:t>
            </a:r>
          </a:p>
          <a:p>
            <a:pPr algn="just" fontAlgn="base"/>
            <a:r>
              <a:rPr lang="zh-CN" altLang="en-US" sz="2400" dirty="0">
                <a:solidFill>
                  <a:srgbClr val="0070C0"/>
                </a:solidFill>
              </a:rPr>
              <a:t>此处的高级选项可让您设置有关如何进行搜索的一些选项。</a:t>
            </a:r>
            <a:endParaRPr lang="en-GB" sz="2400" dirty="0">
              <a:solidFill>
                <a:srgbClr val="0070C0"/>
              </a:solidFill>
            </a:endParaRPr>
          </a:p>
        </p:txBody>
      </p:sp>
      <p:pic>
        <p:nvPicPr>
          <p:cNvPr id="5" name="Picture 4">
            <a:extLst>
              <a:ext uri="{FF2B5EF4-FFF2-40B4-BE49-F238E27FC236}">
                <a16:creationId xmlns:a16="http://schemas.microsoft.com/office/drawing/2014/main" id="{7964BBA5-14A4-4474-A596-5900A73BBD4F}"/>
              </a:ext>
            </a:extLst>
          </p:cNvPr>
          <p:cNvPicPr>
            <a:picLocks noChangeAspect="1"/>
          </p:cNvPicPr>
          <p:nvPr/>
        </p:nvPicPr>
        <p:blipFill>
          <a:blip r:embed="rId2"/>
          <a:stretch>
            <a:fillRect/>
          </a:stretch>
        </p:blipFill>
        <p:spPr>
          <a:xfrm>
            <a:off x="574932" y="919908"/>
            <a:ext cx="7530836" cy="5199200"/>
          </a:xfrm>
          <a:prstGeom prst="rect">
            <a:avLst/>
          </a:prstGeom>
        </p:spPr>
      </p:pic>
    </p:spTree>
    <p:extLst>
      <p:ext uri="{BB962C8B-B14F-4D97-AF65-F5344CB8AC3E}">
        <p14:creationId xmlns:p14="http://schemas.microsoft.com/office/powerpoint/2010/main" val="2805464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marL="457200" indent="-457200" algn="just" fontAlgn="base">
              <a:buFont typeface="+mj-lt"/>
              <a:buAutoNum type="arabicPeriod" startAt="5"/>
            </a:pPr>
            <a:r>
              <a:rPr lang="en-GB" sz="2400" dirty="0"/>
              <a:t>Check the advanced criteria you want to use. |</a:t>
            </a:r>
            <a:r>
              <a:rPr lang="en-GB" sz="2400" dirty="0">
                <a:solidFill>
                  <a:srgbClr val="0070C0"/>
                </a:solidFill>
              </a:rPr>
              <a:t> </a:t>
            </a:r>
            <a:r>
              <a:rPr lang="zh-CN" altLang="en-US" sz="2400" dirty="0">
                <a:solidFill>
                  <a:srgbClr val="0070C0"/>
                </a:solidFill>
              </a:rPr>
              <a:t>检查您要使用的高级条件。</a:t>
            </a:r>
            <a:r>
              <a:rPr lang="en-GB" sz="2400" dirty="0">
                <a:solidFill>
                  <a:srgbClr val="0070C0"/>
                </a:solidFill>
              </a:rPr>
              <a:t> </a:t>
            </a:r>
          </a:p>
          <a:p>
            <a:pPr marL="457200" indent="-457200" algn="just" fontAlgn="base">
              <a:buFont typeface="+mj-lt"/>
              <a:buAutoNum type="arabicPeriod" startAt="5"/>
            </a:pPr>
            <a:endParaRPr lang="en-GB" sz="2400" dirty="0"/>
          </a:p>
          <a:p>
            <a:pPr algn="just" fontAlgn="base"/>
            <a:r>
              <a:rPr lang="en-GB" sz="2400" dirty="0"/>
              <a:t>You can choose to exactly match the case or only search for whole words. You can also use wildcards, or ignore punctuation and </a:t>
            </a:r>
            <a:r>
              <a:rPr lang="en-GB" sz="2400" dirty="0">
                <a:solidFill>
                  <a:srgbClr val="0070C0"/>
                </a:solidFill>
              </a:rPr>
              <a:t>spacing. </a:t>
            </a:r>
          </a:p>
          <a:p>
            <a:pPr algn="just" fontAlgn="base"/>
            <a:r>
              <a:rPr lang="zh-CN" altLang="en-US" sz="2400" dirty="0">
                <a:solidFill>
                  <a:srgbClr val="0070C0"/>
                </a:solidFill>
              </a:rPr>
              <a:t>您可以选择完全匹配大小写或仅搜索整个单词。您还可以使用通配符，或忽略标点符号和空格。</a:t>
            </a:r>
            <a:endParaRPr lang="en-GB" sz="2400" dirty="0">
              <a:solidFill>
                <a:srgbClr val="0070C0"/>
              </a:solidFill>
            </a:endParaRPr>
          </a:p>
        </p:txBody>
      </p:sp>
      <p:pic>
        <p:nvPicPr>
          <p:cNvPr id="5" name="Picture 4">
            <a:extLst>
              <a:ext uri="{FF2B5EF4-FFF2-40B4-BE49-F238E27FC236}">
                <a16:creationId xmlns:a16="http://schemas.microsoft.com/office/drawing/2014/main" id="{E8E0F140-117E-4A2C-B499-2AC2C7E108B9}"/>
              </a:ext>
            </a:extLst>
          </p:cNvPr>
          <p:cNvPicPr>
            <a:picLocks noChangeAspect="1"/>
          </p:cNvPicPr>
          <p:nvPr/>
        </p:nvPicPr>
        <p:blipFill>
          <a:blip r:embed="rId2"/>
          <a:stretch>
            <a:fillRect/>
          </a:stretch>
        </p:blipFill>
        <p:spPr>
          <a:xfrm>
            <a:off x="574932" y="919908"/>
            <a:ext cx="7530836" cy="5199200"/>
          </a:xfrm>
          <a:prstGeom prst="rect">
            <a:avLst/>
          </a:prstGeom>
        </p:spPr>
      </p:pic>
    </p:spTree>
    <p:extLst>
      <p:ext uri="{BB962C8B-B14F-4D97-AF65-F5344CB8AC3E}">
        <p14:creationId xmlns:p14="http://schemas.microsoft.com/office/powerpoint/2010/main" val="41666874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89751-BBC0-41EF-AAF7-8469B08B73AA}"/>
              </a:ext>
            </a:extLst>
          </p:cNvPr>
          <p:cNvPicPr>
            <a:picLocks noChangeAspect="1"/>
          </p:cNvPicPr>
          <p:nvPr/>
        </p:nvPicPr>
        <p:blipFill>
          <a:blip r:embed="rId2"/>
          <a:stretch>
            <a:fillRect/>
          </a:stretch>
        </p:blipFill>
        <p:spPr>
          <a:xfrm>
            <a:off x="567214" y="919906"/>
            <a:ext cx="7538552"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6"/>
            </a:pPr>
            <a:r>
              <a:rPr lang="en-GB" sz="2400" dirty="0"/>
              <a:t>Click Find Next. |</a:t>
            </a:r>
            <a:r>
              <a:rPr lang="zh-CN" altLang="en-US" sz="2400" dirty="0">
                <a:solidFill>
                  <a:srgbClr val="0070C0"/>
                </a:solidFill>
              </a:rPr>
              <a:t>单击查找下一个。</a:t>
            </a:r>
          </a:p>
          <a:p>
            <a:pPr marL="457200" indent="-457200" algn="just" fontAlgn="base">
              <a:buFont typeface="+mj-lt"/>
              <a:buAutoNum type="arabicPeriod" startAt="6"/>
            </a:pPr>
            <a:endParaRPr lang="en-GB" sz="2400" dirty="0"/>
          </a:p>
          <a:p>
            <a:pPr algn="just" fontAlgn="base"/>
            <a:endParaRPr lang="en-GB" sz="2400" dirty="0"/>
          </a:p>
          <a:p>
            <a:pPr algn="just" fontAlgn="base"/>
            <a:r>
              <a:rPr lang="en-GB" sz="2400" dirty="0"/>
              <a:t>Word navigates to and selects the next instance that fits the additional criteria. </a:t>
            </a:r>
          </a:p>
          <a:p>
            <a:pPr algn="just" fontAlgn="base"/>
            <a:r>
              <a:rPr lang="en-US" altLang="zh-CN" sz="2400" dirty="0">
                <a:solidFill>
                  <a:srgbClr val="0070C0"/>
                </a:solidFill>
              </a:rPr>
              <a:t>Word </a:t>
            </a:r>
            <a:r>
              <a:rPr lang="zh-CN" altLang="en-US" sz="2400" dirty="0">
                <a:solidFill>
                  <a:srgbClr val="0070C0"/>
                </a:solidFill>
              </a:rPr>
              <a:t>导航到并选择符合附加条件的下一个实例。</a:t>
            </a:r>
            <a:endParaRPr lang="en-GB"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238375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Here are some other ways to select text you’ll find useful: </a:t>
            </a:r>
          </a:p>
          <a:p>
            <a:pPr algn="just" fontAlgn="base"/>
            <a:r>
              <a:rPr lang="zh-CN" altLang="en-US" sz="2400" dirty="0">
                <a:solidFill>
                  <a:srgbClr val="0070C0"/>
                </a:solidFill>
              </a:rPr>
              <a:t>以下是一些其他有用的选择文本的方法：</a:t>
            </a:r>
            <a:endParaRPr lang="en-SG" altLang="zh-CN" sz="2400" dirty="0">
              <a:solidFill>
                <a:srgbClr val="0070C0"/>
              </a:solidFill>
            </a:endParaRPr>
          </a:p>
          <a:p>
            <a:pPr algn="just" fontAlgn="base"/>
            <a:endParaRPr lang="en-GB" sz="2400" dirty="0"/>
          </a:p>
          <a:p>
            <a:pPr algn="just" fontAlgn="base"/>
            <a:r>
              <a:rPr lang="en-GB" sz="2400" dirty="0"/>
              <a:t>Press and hold down the Shift key, and move the insertion point either with your mouse or the arrow keys to select text. </a:t>
            </a:r>
          </a:p>
          <a:p>
            <a:pPr algn="just" fontAlgn="base"/>
            <a:r>
              <a:rPr lang="zh-CN" altLang="en-US" sz="2400" dirty="0">
                <a:solidFill>
                  <a:srgbClr val="0070C0"/>
                </a:solidFill>
              </a:rPr>
              <a:t>按住 </a:t>
            </a:r>
            <a:r>
              <a:rPr lang="en-US" altLang="zh-CN" sz="2400" dirty="0">
                <a:solidFill>
                  <a:srgbClr val="0070C0"/>
                </a:solidFill>
              </a:rPr>
              <a:t>Shift </a:t>
            </a:r>
            <a:r>
              <a:rPr lang="zh-CN" altLang="en-US" sz="2400" dirty="0">
                <a:solidFill>
                  <a:srgbClr val="0070C0"/>
                </a:solidFill>
              </a:rPr>
              <a:t>键，然后使用鼠标或箭头键移动插入点以选择文本。</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2599618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89751-BBC0-41EF-AAF7-8469B08B73AA}"/>
              </a:ext>
            </a:extLst>
          </p:cNvPr>
          <p:cNvPicPr>
            <a:picLocks noChangeAspect="1"/>
          </p:cNvPicPr>
          <p:nvPr/>
        </p:nvPicPr>
        <p:blipFill>
          <a:blip r:embed="rId2"/>
          <a:stretch>
            <a:fillRect/>
          </a:stretch>
        </p:blipFill>
        <p:spPr>
          <a:xfrm>
            <a:off x="567214" y="919906"/>
            <a:ext cx="7538552"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Advanced Find</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marL="457200" indent="-457200" algn="just" fontAlgn="base">
              <a:buFont typeface="+mj-lt"/>
              <a:buAutoNum type="arabicPeriod" startAt="7"/>
            </a:pPr>
            <a:r>
              <a:rPr lang="en-GB" sz="2400" dirty="0"/>
              <a:t>Click Close when you’re done. | </a:t>
            </a:r>
            <a:r>
              <a:rPr lang="zh-CN" altLang="en-US" sz="2400" dirty="0">
                <a:solidFill>
                  <a:srgbClr val="0070C0"/>
                </a:solidFill>
              </a:rPr>
              <a:t>完成后单击关闭。</a:t>
            </a:r>
            <a:endParaRPr lang="en-GB" sz="2400" dirty="0">
              <a:solidFill>
                <a:srgbClr val="0070C0"/>
              </a:solidFill>
            </a:endParaRPr>
          </a:p>
          <a:p>
            <a:pPr marL="457200" indent="-457200" algn="just" fontAlgn="base">
              <a:buFont typeface="+mj-lt"/>
              <a:buAutoNum type="arabicPeriod" startAt="7"/>
            </a:pPr>
            <a:endParaRPr lang="en-GB" sz="2400" dirty="0"/>
          </a:p>
          <a:p>
            <a:pPr algn="just" fontAlgn="base"/>
            <a:r>
              <a:rPr lang="en-GB" sz="2400" dirty="0"/>
              <a:t>The Find and Replace dialog box closes.</a:t>
            </a:r>
          </a:p>
          <a:p>
            <a:pPr algn="just" fontAlgn="base"/>
            <a:r>
              <a:rPr lang="zh-CN" altLang="en-US" sz="2400" dirty="0">
                <a:solidFill>
                  <a:srgbClr val="0070C0"/>
                </a:solidFill>
              </a:rPr>
              <a:t>查找和替换对话框关闭。</a:t>
            </a:r>
            <a:endParaRPr lang="en-GB" sz="2400" dirty="0">
              <a:solidFill>
                <a:srgbClr val="0070C0"/>
              </a:solidFill>
            </a:endParaRPr>
          </a:p>
        </p:txBody>
      </p:sp>
    </p:spTree>
    <p:extLst>
      <p:ext uri="{BB962C8B-B14F-4D97-AF65-F5344CB8AC3E}">
        <p14:creationId xmlns:p14="http://schemas.microsoft.com/office/powerpoint/2010/main" val="19724993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21E9D-7C46-4D01-A977-144A8EB35393}"/>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If you’ve spelled something incorrectly in multiple places, Word can fix them all with just a few steps.</a:t>
            </a:r>
          </a:p>
          <a:p>
            <a:pPr algn="just" fontAlgn="base"/>
            <a:r>
              <a:rPr lang="zh-CN" altLang="en-US" sz="2400" dirty="0">
                <a:solidFill>
                  <a:srgbClr val="0070C0"/>
                </a:solidFill>
              </a:rPr>
              <a:t>如果您在多个地方拼错了某些内容，</a:t>
            </a:r>
            <a:r>
              <a:rPr lang="en-US" altLang="zh-CN" sz="2400" dirty="0">
                <a:solidFill>
                  <a:srgbClr val="0070C0"/>
                </a:solidFill>
              </a:rPr>
              <a:t>Word </a:t>
            </a:r>
            <a:r>
              <a:rPr lang="zh-CN" altLang="en-US" sz="2400" dirty="0">
                <a:solidFill>
                  <a:srgbClr val="0070C0"/>
                </a:solidFill>
              </a:rPr>
              <a:t>只需几个步骤即可全部修复。</a:t>
            </a:r>
            <a:endParaRPr lang="en-GB" sz="2400" dirty="0">
              <a:solidFill>
                <a:srgbClr val="0070C0"/>
              </a:solidFill>
            </a:endParaRPr>
          </a:p>
        </p:txBody>
      </p:sp>
    </p:spTree>
    <p:extLst>
      <p:ext uri="{BB962C8B-B14F-4D97-AF65-F5344CB8AC3E}">
        <p14:creationId xmlns:p14="http://schemas.microsoft.com/office/powerpoint/2010/main" val="279699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21E9D-7C46-4D01-A977-144A8EB35393}"/>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a:pPr>
            <a:r>
              <a:rPr lang="en-GB" sz="2400" dirty="0"/>
              <a:t>Click the Replace button on the Home tab. |</a:t>
            </a:r>
            <a:r>
              <a:rPr lang="zh-CN" altLang="en-US" sz="2400" dirty="0">
                <a:solidFill>
                  <a:srgbClr val="0070C0"/>
                </a:solidFill>
              </a:rPr>
              <a:t>单击主页选项卡上的替换按钮。</a:t>
            </a:r>
          </a:p>
          <a:p>
            <a:pPr marL="457200" indent="-457200" algn="just" fontAlgn="base">
              <a:buFont typeface="+mj-lt"/>
              <a:buAutoNum type="arabicPeriod"/>
            </a:pPr>
            <a:endParaRPr lang="en-GB" sz="2400" dirty="0"/>
          </a:p>
          <a:p>
            <a:pPr algn="just" fontAlgn="base"/>
            <a:endParaRPr lang="en-GB" sz="2400" dirty="0"/>
          </a:p>
          <a:p>
            <a:pPr algn="just" fontAlgn="base"/>
            <a:r>
              <a:rPr lang="en-GB" sz="2400" dirty="0"/>
              <a:t>The Find and Replace dialog box opens to the Replace tab.</a:t>
            </a:r>
          </a:p>
          <a:p>
            <a:pPr algn="just" fontAlgn="base"/>
            <a:r>
              <a:rPr lang="zh-CN" altLang="en-US" sz="2400" dirty="0">
                <a:solidFill>
                  <a:srgbClr val="0070C0"/>
                </a:solidFill>
              </a:rPr>
              <a:t>“查找和替换”对话框打开到“替换”选项卡。</a:t>
            </a:r>
            <a:endParaRPr lang="en-GB" sz="2400" dirty="0">
              <a:solidFill>
                <a:srgbClr val="0070C0"/>
              </a:solidFill>
            </a:endParaRPr>
          </a:p>
        </p:txBody>
      </p:sp>
    </p:spTree>
    <p:extLst>
      <p:ext uri="{BB962C8B-B14F-4D97-AF65-F5344CB8AC3E}">
        <p14:creationId xmlns:p14="http://schemas.microsoft.com/office/powerpoint/2010/main" val="6194008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FB42FC-7CF4-45A4-943D-DF0777C3BA85}"/>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2"/>
            </a:pPr>
            <a:r>
              <a:rPr lang="en-GB" sz="2400" dirty="0"/>
              <a:t>Type the word you need to replace in the Find what text field. | </a:t>
            </a:r>
            <a:r>
              <a:rPr lang="zh-CN" altLang="en-US" sz="2400" dirty="0">
                <a:solidFill>
                  <a:srgbClr val="0070C0"/>
                </a:solidFill>
              </a:rPr>
              <a:t>在查找内容文本字段中键入您需要替换的单词。</a:t>
            </a:r>
            <a:endParaRPr lang="en-GB" sz="2400" dirty="0">
              <a:solidFill>
                <a:srgbClr val="0070C0"/>
              </a:solidFill>
            </a:endParaRPr>
          </a:p>
          <a:p>
            <a:pPr marL="457200" indent="-457200" algn="just" fontAlgn="base">
              <a:buFont typeface="+mj-lt"/>
              <a:buAutoNum type="arabicPeriod" startAt="2"/>
            </a:pPr>
            <a:endParaRPr lang="en-GB" sz="2400" dirty="0"/>
          </a:p>
          <a:p>
            <a:pPr marL="457200" indent="-457200" algn="just" fontAlgn="base">
              <a:buFont typeface="+mj-lt"/>
              <a:buAutoNum type="arabicPeriod" startAt="2"/>
            </a:pPr>
            <a:r>
              <a:rPr lang="en-GB" sz="2400" dirty="0"/>
              <a:t>Type the corrected word in the Replace with text field.  | </a:t>
            </a:r>
            <a:r>
              <a:rPr lang="zh-CN" altLang="en-US" sz="2400" dirty="0">
                <a:solidFill>
                  <a:srgbClr val="0070C0"/>
                </a:solidFill>
              </a:rPr>
              <a:t>在替换为文本字段中键入更正的单词。</a:t>
            </a:r>
            <a:endParaRPr lang="en-GB" sz="2400" dirty="0">
              <a:solidFill>
                <a:srgbClr val="0070C0"/>
              </a:solidFill>
            </a:endParaRPr>
          </a:p>
        </p:txBody>
      </p:sp>
    </p:spTree>
    <p:extLst>
      <p:ext uri="{BB962C8B-B14F-4D97-AF65-F5344CB8AC3E}">
        <p14:creationId xmlns:p14="http://schemas.microsoft.com/office/powerpoint/2010/main" val="2639840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FB42FC-7CF4-45A4-943D-DF0777C3BA85}"/>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4"/>
            </a:pPr>
            <a:r>
              <a:rPr lang="en-GB" sz="2400" dirty="0"/>
              <a:t>Select a replacement option.  | </a:t>
            </a:r>
            <a:r>
              <a:rPr lang="zh-CN" altLang="en-US" sz="2400" dirty="0">
                <a:solidFill>
                  <a:srgbClr val="0070C0"/>
                </a:solidFill>
              </a:rPr>
              <a:t>选择替换选项。</a:t>
            </a:r>
            <a:endParaRPr lang="en-GB" sz="2400" dirty="0">
              <a:solidFill>
                <a:srgbClr val="0070C0"/>
              </a:solidFill>
            </a:endParaRPr>
          </a:p>
          <a:p>
            <a:pPr algn="just" fontAlgn="base"/>
            <a:endParaRPr lang="en-GB" sz="2400" dirty="0"/>
          </a:p>
          <a:p>
            <a:pPr algn="just" fontAlgn="base"/>
            <a:r>
              <a:rPr lang="en-GB" sz="2400" dirty="0"/>
              <a:t>Replace: Replaces the first instance of the word. Keep clicking to fix them one at a time. </a:t>
            </a:r>
          </a:p>
          <a:p>
            <a:pPr algn="just" fontAlgn="base"/>
            <a:r>
              <a:rPr lang="zh-CN" altLang="en-US" sz="2400" dirty="0">
                <a:solidFill>
                  <a:srgbClr val="0070C0"/>
                </a:solidFill>
              </a:rPr>
              <a:t>替换：替换单词的第一个实例。继续单击以一次修复一个。</a:t>
            </a:r>
            <a:endParaRPr lang="en-GB" sz="2400" dirty="0">
              <a:solidFill>
                <a:srgbClr val="0070C0"/>
              </a:solidFill>
            </a:endParaRPr>
          </a:p>
        </p:txBody>
      </p:sp>
    </p:spTree>
    <p:extLst>
      <p:ext uri="{BB962C8B-B14F-4D97-AF65-F5344CB8AC3E}">
        <p14:creationId xmlns:p14="http://schemas.microsoft.com/office/powerpoint/2010/main" val="697029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FB42FC-7CF4-45A4-943D-DF0777C3BA85}"/>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830997"/>
          </a:xfrm>
          <a:prstGeom prst="rect">
            <a:avLst/>
          </a:prstGeom>
          <a:noFill/>
        </p:spPr>
        <p:txBody>
          <a:bodyPr wrap="square" rtlCol="0">
            <a:spAutoFit/>
          </a:bodyPr>
          <a:lstStyle/>
          <a:p>
            <a:pPr marL="457200" indent="-457200" algn="just" fontAlgn="base">
              <a:buFont typeface="+mj-lt"/>
              <a:buAutoNum type="arabicPeriod" startAt="4"/>
            </a:pPr>
            <a:r>
              <a:rPr lang="en-GB" sz="2400" dirty="0"/>
              <a:t>Select a replacement option.  | </a:t>
            </a:r>
            <a:r>
              <a:rPr lang="zh-CN" altLang="en-US" sz="2400" dirty="0">
                <a:solidFill>
                  <a:srgbClr val="0070C0"/>
                </a:solidFill>
              </a:rPr>
              <a:t>选择替换选项。</a:t>
            </a:r>
            <a:endParaRPr lang="en-GB" sz="2400" dirty="0">
              <a:solidFill>
                <a:srgbClr val="0070C0"/>
              </a:solidFill>
            </a:endParaRPr>
          </a:p>
        </p:txBody>
      </p:sp>
    </p:spTree>
    <p:extLst>
      <p:ext uri="{BB962C8B-B14F-4D97-AF65-F5344CB8AC3E}">
        <p14:creationId xmlns:p14="http://schemas.microsoft.com/office/powerpoint/2010/main" val="1424361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FB42FC-7CF4-45A4-943D-DF0777C3BA85}"/>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401479"/>
          </a:xfrm>
          <a:prstGeom prst="rect">
            <a:avLst/>
          </a:prstGeom>
          <a:noFill/>
        </p:spPr>
        <p:txBody>
          <a:bodyPr wrap="square" rtlCol="0">
            <a:spAutoFit/>
          </a:bodyPr>
          <a:lstStyle/>
          <a:p>
            <a:pPr algn="just" fontAlgn="base"/>
            <a:r>
              <a:rPr lang="en-GB" sz="2300" dirty="0"/>
              <a:t>Replace All: Fixes all instances of the word at once. Once all the instances of the word have been replaced, a dialog box will pop up to let you know it’s complete. Click OK. Click Close when you’re done. The Find and Replace dialog box closes.</a:t>
            </a:r>
          </a:p>
          <a:p>
            <a:pPr algn="just" fontAlgn="base"/>
            <a:r>
              <a:rPr lang="zh-CN" altLang="en-US" sz="2300" dirty="0">
                <a:solidFill>
                  <a:srgbClr val="0070C0"/>
                </a:solidFill>
              </a:rPr>
              <a:t>全部替换：一次修复单词的所有实例。一旦单词的所有实例都被替换，将弹出一个对话框让您知道它已完成。单击确定。完成后单击关闭。查找和替换对话框关闭。</a:t>
            </a:r>
            <a:endParaRPr lang="en-GB" sz="2300" dirty="0">
              <a:solidFill>
                <a:srgbClr val="0070C0"/>
              </a:solidFill>
            </a:endParaRPr>
          </a:p>
        </p:txBody>
      </p:sp>
    </p:spTree>
    <p:extLst>
      <p:ext uri="{BB962C8B-B14F-4D97-AF65-F5344CB8AC3E}">
        <p14:creationId xmlns:p14="http://schemas.microsoft.com/office/powerpoint/2010/main" val="2810073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EAAD0-4C09-4301-A9BD-C1E1A4639CB0}"/>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Once all the instances of the word have been replaced, a dialog box will pop up to let you know it’s complete. </a:t>
            </a:r>
          </a:p>
          <a:p>
            <a:pPr algn="just" fontAlgn="base"/>
            <a:r>
              <a:rPr lang="zh-CN" altLang="en-US" sz="2400" dirty="0">
                <a:solidFill>
                  <a:srgbClr val="0070C0"/>
                </a:solidFill>
              </a:rPr>
              <a:t>一旦单词的所有实例都被替换，将弹出一个对话框让您知道它已完成。</a:t>
            </a:r>
            <a:endParaRPr lang="en-GB" sz="2400" dirty="0">
              <a:solidFill>
                <a:srgbClr val="0070C0"/>
              </a:solidFill>
            </a:endParaRPr>
          </a:p>
        </p:txBody>
      </p:sp>
    </p:spTree>
    <p:extLst>
      <p:ext uri="{BB962C8B-B14F-4D97-AF65-F5344CB8AC3E}">
        <p14:creationId xmlns:p14="http://schemas.microsoft.com/office/powerpoint/2010/main" val="2350599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EAAD0-4C09-4301-A9BD-C1E1A4639CB0}"/>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Replace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marL="457200" indent="-457200" algn="just" fontAlgn="base">
              <a:buFont typeface="+mj-lt"/>
              <a:buAutoNum type="arabicPeriod" startAt="5"/>
            </a:pPr>
            <a:r>
              <a:rPr lang="en-GB" sz="2400" dirty="0"/>
              <a:t>Click Yes &amp; OK. | </a:t>
            </a:r>
            <a:r>
              <a:rPr lang="zh-CN" altLang="en-US" sz="2400" dirty="0">
                <a:solidFill>
                  <a:srgbClr val="0070C0"/>
                </a:solidFill>
              </a:rPr>
              <a:t>单击是并确定。</a:t>
            </a:r>
          </a:p>
          <a:p>
            <a:pPr marL="457200" indent="-457200" algn="just" fontAlgn="base">
              <a:buFont typeface="+mj-lt"/>
              <a:buAutoNum type="arabicPeriod" startAt="5"/>
            </a:pPr>
            <a:endParaRPr lang="en-GB" sz="2400" dirty="0"/>
          </a:p>
          <a:p>
            <a:pPr marL="457200" indent="-457200" algn="just" fontAlgn="base">
              <a:buFont typeface="+mj-lt"/>
              <a:buAutoNum type="arabicPeriod" startAt="5"/>
            </a:pPr>
            <a:r>
              <a:rPr lang="en-GB" sz="2400" dirty="0"/>
              <a:t>Click Close when you’re done.  | </a:t>
            </a:r>
            <a:r>
              <a:rPr lang="zh-CN" altLang="en-US" sz="2400" dirty="0">
                <a:solidFill>
                  <a:srgbClr val="0070C0"/>
                </a:solidFill>
              </a:rPr>
              <a:t>完成后单击关闭。</a:t>
            </a:r>
          </a:p>
          <a:p>
            <a:pPr algn="just" fontAlgn="base"/>
            <a:endParaRPr lang="en-GB" sz="2400" dirty="0"/>
          </a:p>
          <a:p>
            <a:pPr algn="just" fontAlgn="base"/>
            <a:r>
              <a:rPr lang="en-GB" sz="2400" dirty="0"/>
              <a:t>The Find and Replace dialog box closes.</a:t>
            </a:r>
          </a:p>
          <a:p>
            <a:pPr algn="just" fontAlgn="base"/>
            <a:r>
              <a:rPr lang="zh-CN" altLang="en-US" sz="2400" dirty="0">
                <a:solidFill>
                  <a:srgbClr val="0070C0"/>
                </a:solidFill>
              </a:rPr>
              <a:t>查找和替换对话框关闭。</a:t>
            </a:r>
            <a:endParaRPr lang="en-GB" sz="2400" dirty="0">
              <a:solidFill>
                <a:srgbClr val="0070C0"/>
              </a:solidFill>
            </a:endParaRPr>
          </a:p>
        </p:txBody>
      </p:sp>
    </p:spTree>
    <p:extLst>
      <p:ext uri="{BB962C8B-B14F-4D97-AF65-F5344CB8AC3E}">
        <p14:creationId xmlns:p14="http://schemas.microsoft.com/office/powerpoint/2010/main" val="1128255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algn="just" fontAlgn="base"/>
            <a:r>
              <a:rPr lang="en-GB" sz="2400" dirty="0"/>
              <a:t>Your keyboard doesn’t contain all the characters you might want to include in your documents. Word lets you insert these special symbols and equations separately. </a:t>
            </a:r>
          </a:p>
          <a:p>
            <a:pPr algn="just" fontAlgn="base"/>
            <a:r>
              <a:rPr lang="zh-CN" altLang="en-US" sz="2400" dirty="0">
                <a:solidFill>
                  <a:srgbClr val="0070C0"/>
                </a:solidFill>
              </a:rPr>
              <a:t>您的键盘未包含您可能希望包含在文档中的所有字符。 </a:t>
            </a:r>
            <a:r>
              <a:rPr lang="en-US" altLang="zh-CN" sz="2400" dirty="0">
                <a:solidFill>
                  <a:srgbClr val="0070C0"/>
                </a:solidFill>
              </a:rPr>
              <a:t>Word </a:t>
            </a:r>
            <a:r>
              <a:rPr lang="zh-CN" altLang="en-US" sz="2400" dirty="0">
                <a:solidFill>
                  <a:srgbClr val="0070C0"/>
                </a:solidFill>
              </a:rPr>
              <a:t>允许您分别插入这些特殊符号和方程。</a:t>
            </a:r>
            <a:endParaRPr lang="en-GB" sz="2400" dirty="0">
              <a:solidFill>
                <a:srgbClr val="0070C0"/>
              </a:solidFill>
            </a:endParaRPr>
          </a:p>
        </p:txBody>
      </p:sp>
    </p:spTree>
    <p:extLst>
      <p:ext uri="{BB962C8B-B14F-4D97-AF65-F5344CB8AC3E}">
        <p14:creationId xmlns:p14="http://schemas.microsoft.com/office/powerpoint/2010/main" val="141675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Select &amp; Edit Text</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632311"/>
          </a:xfrm>
          <a:prstGeom prst="rect">
            <a:avLst/>
          </a:prstGeom>
          <a:noFill/>
        </p:spPr>
        <p:txBody>
          <a:bodyPr wrap="square" rtlCol="0">
            <a:spAutoFit/>
          </a:bodyPr>
          <a:lstStyle/>
          <a:p>
            <a:pPr algn="just" fontAlgn="base"/>
            <a:r>
              <a:rPr lang="en-GB" sz="2400" dirty="0"/>
              <a:t>Here are some other ways to select text you’ll find useful: </a:t>
            </a:r>
          </a:p>
          <a:p>
            <a:pPr algn="just" fontAlgn="base"/>
            <a:r>
              <a:rPr lang="zh-CN" altLang="en-US" sz="2400" dirty="0">
                <a:solidFill>
                  <a:srgbClr val="0070C0"/>
                </a:solidFill>
              </a:rPr>
              <a:t>这里有一些其他的方法来选择你会觉得有用的文本</a:t>
            </a:r>
            <a:endParaRPr lang="en-SG" altLang="zh-CN" sz="2400" dirty="0">
              <a:solidFill>
                <a:srgbClr val="0070C0"/>
              </a:solidFill>
            </a:endParaRPr>
          </a:p>
          <a:p>
            <a:pPr algn="just" fontAlgn="base"/>
            <a:endParaRPr lang="en-GB" sz="2400" dirty="0"/>
          </a:p>
          <a:p>
            <a:pPr algn="just" fontAlgn="base"/>
            <a:r>
              <a:rPr lang="en-GB" sz="2400" dirty="0"/>
              <a:t>Double-click a single word to select it. </a:t>
            </a:r>
          </a:p>
          <a:p>
            <a:pPr algn="just" fontAlgn="base"/>
            <a:r>
              <a:rPr lang="zh-CN" altLang="en-US" sz="2400" dirty="0">
                <a:solidFill>
                  <a:srgbClr val="0070C0"/>
                </a:solidFill>
              </a:rPr>
              <a:t>双击单个单词以将其选中。</a:t>
            </a:r>
            <a:endParaRPr lang="en-SG" altLang="zh-CN" sz="2400" dirty="0">
              <a:solidFill>
                <a:srgbClr val="0070C0"/>
              </a:solidFill>
            </a:endParaRPr>
          </a:p>
          <a:p>
            <a:pPr algn="just" fontAlgn="base"/>
            <a:r>
              <a:rPr lang="en-GB" sz="2400" dirty="0"/>
              <a:t>Triple-click in a paragraph, or double-click in the left margin next to a paragraph, to select it. </a:t>
            </a:r>
          </a:p>
          <a:p>
            <a:pPr algn="just" fontAlgn="base"/>
            <a:r>
              <a:rPr lang="zh-CN" altLang="en-US" sz="2400" dirty="0">
                <a:solidFill>
                  <a:srgbClr val="0070C0"/>
                </a:solidFill>
              </a:rPr>
              <a:t>在段落中单击三次，或在段落旁边的左边距中双击以选择它。</a:t>
            </a:r>
            <a:endParaRPr lang="en-GB" sz="2400" dirty="0">
              <a:solidFill>
                <a:srgbClr val="0070C0"/>
              </a:solidFill>
            </a:endParaRPr>
          </a:p>
        </p:txBody>
      </p:sp>
      <p:pic>
        <p:nvPicPr>
          <p:cNvPr id="10" name="Picture 9">
            <a:extLst>
              <a:ext uri="{FF2B5EF4-FFF2-40B4-BE49-F238E27FC236}">
                <a16:creationId xmlns:a16="http://schemas.microsoft.com/office/drawing/2014/main" id="{16708759-6E4D-4036-B4FE-3893ED31957F}"/>
              </a:ext>
            </a:extLst>
          </p:cNvPr>
          <p:cNvPicPr>
            <a:picLocks noChangeAspect="1"/>
          </p:cNvPicPr>
          <p:nvPr/>
        </p:nvPicPr>
        <p:blipFill>
          <a:blip r:embed="rId2"/>
          <a:stretch>
            <a:fillRect/>
          </a:stretch>
        </p:blipFill>
        <p:spPr>
          <a:xfrm>
            <a:off x="565720" y="902280"/>
            <a:ext cx="7540045" cy="5205557"/>
          </a:xfrm>
          <a:prstGeom prst="rect">
            <a:avLst/>
          </a:prstGeom>
        </p:spPr>
      </p:pic>
    </p:spTree>
    <p:extLst>
      <p:ext uri="{BB962C8B-B14F-4D97-AF65-F5344CB8AC3E}">
        <p14:creationId xmlns:p14="http://schemas.microsoft.com/office/powerpoint/2010/main" val="879571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893647"/>
          </a:xfrm>
          <a:prstGeom prst="rect">
            <a:avLst/>
          </a:prstGeom>
          <a:noFill/>
        </p:spPr>
        <p:txBody>
          <a:bodyPr wrap="square" rtlCol="0">
            <a:spAutoFit/>
          </a:bodyPr>
          <a:lstStyle/>
          <a:p>
            <a:pPr algn="just" fontAlgn="base"/>
            <a:r>
              <a:rPr lang="en-GB" sz="2400" dirty="0"/>
              <a:t>Common symbols that you can insert include copyright (©) and trademark (™) symbols, additional punctuation marks (‽), foreign currency symbols (¥), mathematical symbols (÷), and accented characters (ä)</a:t>
            </a:r>
          </a:p>
          <a:p>
            <a:pPr algn="just" fontAlgn="base"/>
            <a:r>
              <a:rPr lang="zh-CN" altLang="en-US" sz="2400" dirty="0">
                <a:solidFill>
                  <a:srgbClr val="0070C0"/>
                </a:solidFill>
              </a:rPr>
              <a:t>您可以插入的常见符号包括版权 </a:t>
            </a:r>
            <a:r>
              <a:rPr lang="en-US" altLang="zh-CN" sz="2400" dirty="0">
                <a:solidFill>
                  <a:srgbClr val="0070C0"/>
                </a:solidFill>
              </a:rPr>
              <a:t>(©) </a:t>
            </a:r>
            <a:r>
              <a:rPr lang="zh-CN" altLang="en-US" sz="2400" dirty="0">
                <a:solidFill>
                  <a:srgbClr val="0070C0"/>
                </a:solidFill>
              </a:rPr>
              <a:t>和商标 </a:t>
            </a:r>
            <a:r>
              <a:rPr lang="en-US" altLang="zh-CN" sz="2400" dirty="0">
                <a:solidFill>
                  <a:srgbClr val="0070C0"/>
                </a:solidFill>
              </a:rPr>
              <a:t>(™) </a:t>
            </a:r>
            <a:r>
              <a:rPr lang="zh-CN" altLang="en-US" sz="2400" dirty="0">
                <a:solidFill>
                  <a:srgbClr val="0070C0"/>
                </a:solidFill>
              </a:rPr>
              <a:t>符号、附加标点符号 </a:t>
            </a:r>
            <a:r>
              <a:rPr lang="en-US" altLang="zh-CN" sz="2400" dirty="0">
                <a:solidFill>
                  <a:srgbClr val="0070C0"/>
                </a:solidFill>
              </a:rPr>
              <a:t>(‽)</a:t>
            </a:r>
            <a:r>
              <a:rPr lang="zh-CN" altLang="en-US" sz="2400" dirty="0">
                <a:solidFill>
                  <a:srgbClr val="0070C0"/>
                </a:solidFill>
              </a:rPr>
              <a:t>、外币符号 </a:t>
            </a:r>
            <a:r>
              <a:rPr lang="en-US" altLang="zh-CN" sz="2400" dirty="0">
                <a:solidFill>
                  <a:srgbClr val="0070C0"/>
                </a:solidFill>
              </a:rPr>
              <a:t>(¥)</a:t>
            </a:r>
            <a:r>
              <a:rPr lang="zh-CN" altLang="en-US" sz="2400" dirty="0">
                <a:solidFill>
                  <a:srgbClr val="0070C0"/>
                </a:solidFill>
              </a:rPr>
              <a:t>、数学符号 </a:t>
            </a:r>
            <a:r>
              <a:rPr lang="en-US" altLang="zh-CN" sz="2400" dirty="0">
                <a:solidFill>
                  <a:srgbClr val="0070C0"/>
                </a:solidFill>
              </a:rPr>
              <a:t>(÷) </a:t>
            </a:r>
            <a:r>
              <a:rPr lang="zh-CN" altLang="en-US" sz="2400" dirty="0">
                <a:solidFill>
                  <a:srgbClr val="0070C0"/>
                </a:solidFill>
              </a:rPr>
              <a:t>和重音字符 </a:t>
            </a:r>
            <a:r>
              <a:rPr lang="en-US" altLang="zh-CN" sz="2400" dirty="0">
                <a:solidFill>
                  <a:srgbClr val="0070C0"/>
                </a:solidFill>
              </a:rPr>
              <a:t>(ä)</a:t>
            </a:r>
            <a:endParaRPr lang="en-GB" sz="2400" dirty="0">
              <a:solidFill>
                <a:srgbClr val="0070C0"/>
              </a:solidFill>
            </a:endParaRPr>
          </a:p>
        </p:txBody>
      </p:sp>
    </p:spTree>
    <p:extLst>
      <p:ext uri="{BB962C8B-B14F-4D97-AF65-F5344CB8AC3E}">
        <p14:creationId xmlns:p14="http://schemas.microsoft.com/office/powerpoint/2010/main" val="3829002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marL="457200" indent="-457200" algn="just" fontAlgn="base">
              <a:buFont typeface="+mj-lt"/>
              <a:buAutoNum type="arabicPeriod"/>
            </a:pPr>
            <a:r>
              <a:rPr lang="en-GB" sz="2400" dirty="0"/>
              <a:t>Click where you want to insert the symbol. | </a:t>
            </a:r>
            <a:r>
              <a:rPr lang="zh-CN" altLang="en-US" sz="2400" dirty="0">
                <a:solidFill>
                  <a:srgbClr val="0070C0"/>
                </a:solidFill>
              </a:rPr>
              <a:t>单击要插入符号的位置。</a:t>
            </a:r>
          </a:p>
          <a:p>
            <a:pPr marL="457200" indent="-457200" algn="just" fontAlgn="base">
              <a:buFont typeface="+mj-lt"/>
              <a:buAutoNum type="arabicPeriod"/>
            </a:pPr>
            <a:endParaRPr lang="en-GB" sz="2400" dirty="0"/>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Insert tab. | </a:t>
            </a:r>
            <a:r>
              <a:rPr lang="zh-CN" altLang="en-US" sz="2400" dirty="0">
                <a:solidFill>
                  <a:srgbClr val="0070C0"/>
                </a:solidFill>
              </a:rPr>
              <a:t>单击插入选项卡。</a:t>
            </a:r>
            <a:endParaRPr lang="en-GB" sz="2400" dirty="0">
              <a:solidFill>
                <a:srgbClr val="0070C0"/>
              </a:solidFill>
            </a:endParaRPr>
          </a:p>
        </p:txBody>
      </p:sp>
    </p:spTree>
    <p:extLst>
      <p:ext uri="{BB962C8B-B14F-4D97-AF65-F5344CB8AC3E}">
        <p14:creationId xmlns:p14="http://schemas.microsoft.com/office/powerpoint/2010/main" val="178996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154984"/>
          </a:xfrm>
          <a:prstGeom prst="rect">
            <a:avLst/>
          </a:prstGeom>
          <a:noFill/>
        </p:spPr>
        <p:txBody>
          <a:bodyPr wrap="square" rtlCol="0">
            <a:spAutoFit/>
          </a:bodyPr>
          <a:lstStyle/>
          <a:p>
            <a:pPr marL="457200" indent="-457200" algn="just" fontAlgn="base">
              <a:buFont typeface="+mj-lt"/>
              <a:buAutoNum type="arabicPeriod" startAt="3"/>
            </a:pPr>
            <a:r>
              <a:rPr lang="en-GB" sz="2400" dirty="0"/>
              <a:t>Click Symbol. |</a:t>
            </a:r>
            <a:r>
              <a:rPr lang="zh-CN" altLang="en-US" sz="2400" dirty="0">
                <a:solidFill>
                  <a:srgbClr val="0070C0"/>
                </a:solidFill>
              </a:rPr>
              <a:t>单击符号</a:t>
            </a:r>
            <a:endParaRPr lang="en-GB" sz="2400" dirty="0">
              <a:solidFill>
                <a:srgbClr val="0070C0"/>
              </a:solidFill>
            </a:endParaRPr>
          </a:p>
          <a:p>
            <a:pPr algn="just" fontAlgn="base"/>
            <a:endParaRPr lang="en-GB" sz="2400" dirty="0"/>
          </a:p>
          <a:p>
            <a:pPr algn="just" fontAlgn="base"/>
            <a:r>
              <a:rPr lang="en-GB" sz="2400" dirty="0"/>
              <a:t>This menu shows recently used symbols. If you need to use a symbol repeatedly, it will be found here after you’ve used it the first time.</a:t>
            </a:r>
          </a:p>
          <a:p>
            <a:pPr algn="just" fontAlgn="base"/>
            <a:r>
              <a:rPr lang="zh-CN" altLang="en-US" sz="2400" dirty="0">
                <a:solidFill>
                  <a:srgbClr val="0070C0"/>
                </a:solidFill>
              </a:rPr>
              <a:t>此菜单显示最近使用的符号。如果您需要重复使用某个符号，则在您第一次使用它后会在此处找到它。</a:t>
            </a:r>
            <a:r>
              <a:rPr lang="en-GB" sz="2400" dirty="0">
                <a:solidFill>
                  <a:srgbClr val="0070C0"/>
                </a:solidFill>
              </a:rPr>
              <a:t> </a:t>
            </a:r>
          </a:p>
        </p:txBody>
      </p:sp>
    </p:spTree>
    <p:extLst>
      <p:ext uri="{BB962C8B-B14F-4D97-AF65-F5344CB8AC3E}">
        <p14:creationId xmlns:p14="http://schemas.microsoft.com/office/powerpoint/2010/main" val="2937801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830997"/>
          </a:xfrm>
          <a:prstGeom prst="rect">
            <a:avLst/>
          </a:prstGeom>
          <a:noFill/>
        </p:spPr>
        <p:txBody>
          <a:bodyPr wrap="square" rtlCol="0">
            <a:spAutoFit/>
          </a:bodyPr>
          <a:lstStyle/>
          <a:p>
            <a:pPr marL="457200" indent="-457200" algn="just" fontAlgn="base">
              <a:buFont typeface="+mj-lt"/>
              <a:buAutoNum type="arabicPeriod" startAt="4"/>
            </a:pPr>
            <a:r>
              <a:rPr lang="en-GB" sz="2400" dirty="0"/>
              <a:t>Click More Symbols. | </a:t>
            </a:r>
            <a:r>
              <a:rPr lang="zh-CN" altLang="en-US" sz="2400" dirty="0">
                <a:solidFill>
                  <a:srgbClr val="0070C0"/>
                </a:solidFill>
              </a:rPr>
              <a:t>单击更多符号。</a:t>
            </a:r>
            <a:endParaRPr lang="en-GB" sz="2400" dirty="0">
              <a:solidFill>
                <a:srgbClr val="0070C0"/>
              </a:solidFill>
            </a:endParaRPr>
          </a:p>
        </p:txBody>
      </p:sp>
    </p:spTree>
    <p:extLst>
      <p:ext uri="{BB962C8B-B14F-4D97-AF65-F5344CB8AC3E}">
        <p14:creationId xmlns:p14="http://schemas.microsoft.com/office/powerpoint/2010/main" val="3557082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B4886-7762-4CFD-83F7-7D943B0878AE}"/>
              </a:ext>
            </a:extLst>
          </p:cNvPr>
          <p:cNvPicPr>
            <a:picLocks noChangeAspect="1"/>
          </p:cNvPicPr>
          <p:nvPr/>
        </p:nvPicPr>
        <p:blipFill>
          <a:blip r:embed="rId2"/>
          <a:stretch>
            <a:fillRect/>
          </a:stretch>
        </p:blipFill>
        <p:spPr>
          <a:xfrm>
            <a:off x="567214" y="919906"/>
            <a:ext cx="7538553" cy="520452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755422"/>
          </a:xfrm>
          <a:prstGeom prst="rect">
            <a:avLst/>
          </a:prstGeom>
          <a:noFill/>
        </p:spPr>
        <p:txBody>
          <a:bodyPr wrap="square" rtlCol="0">
            <a:spAutoFit/>
          </a:bodyPr>
          <a:lstStyle/>
          <a:p>
            <a:pPr algn="just" fontAlgn="base"/>
            <a:r>
              <a:rPr lang="en-GB" sz="2300" dirty="0"/>
              <a:t>The Symbol dialog box opens to the Symbols tab. This lets you browse all the characters contained by the font you’re using. If you’re looking for a common symbol, the Special Characters tab has a shorter list that may have what you need.</a:t>
            </a:r>
          </a:p>
          <a:p>
            <a:pPr algn="just" fontAlgn="base"/>
            <a:r>
              <a:rPr lang="zh-CN" altLang="en-US" sz="2300" dirty="0">
                <a:solidFill>
                  <a:srgbClr val="0070C0"/>
                </a:solidFill>
              </a:rPr>
              <a:t>“符号”对话框打开到“符号”选项卡。这使您可以浏览您正在使用的字体包含的所有字符。如果您正在寻找通用符号，特殊字符选项卡有一个较短的列表，可能包含您需要的内容。</a:t>
            </a:r>
            <a:endParaRPr lang="en-GB" sz="2300" dirty="0">
              <a:solidFill>
                <a:srgbClr val="0070C0"/>
              </a:solidFill>
            </a:endParaRPr>
          </a:p>
        </p:txBody>
      </p:sp>
    </p:spTree>
    <p:extLst>
      <p:ext uri="{BB962C8B-B14F-4D97-AF65-F5344CB8AC3E}">
        <p14:creationId xmlns:p14="http://schemas.microsoft.com/office/powerpoint/2010/main" val="1099777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7727C-0799-4E39-B5D2-93CF4FD0B303}"/>
              </a:ext>
            </a:extLst>
          </p:cNvPr>
          <p:cNvPicPr>
            <a:picLocks noChangeAspect="1"/>
          </p:cNvPicPr>
          <p:nvPr/>
        </p:nvPicPr>
        <p:blipFill>
          <a:blip r:embed="rId2"/>
          <a:stretch>
            <a:fillRect/>
          </a:stretch>
        </p:blipFill>
        <p:spPr>
          <a:xfrm>
            <a:off x="567214" y="919907"/>
            <a:ext cx="7538553" cy="51997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If you’re looking for a common symbol, the Special Characters tab has a shorter list that may have what you need.</a:t>
            </a:r>
          </a:p>
          <a:p>
            <a:pPr algn="just" fontAlgn="base"/>
            <a:r>
              <a:rPr lang="zh-CN" altLang="en-US" sz="2400" dirty="0">
                <a:solidFill>
                  <a:srgbClr val="0070C0"/>
                </a:solidFill>
              </a:rPr>
              <a:t>如果您正在寻找通用符号，特殊字符选项卡有一个较短的列表，可能包含您需要的内容。</a:t>
            </a:r>
            <a:endParaRPr lang="en-GB" sz="2400" dirty="0">
              <a:solidFill>
                <a:srgbClr val="0070C0"/>
              </a:solidFill>
            </a:endParaRPr>
          </a:p>
        </p:txBody>
      </p:sp>
    </p:spTree>
    <p:extLst>
      <p:ext uri="{BB962C8B-B14F-4D97-AF65-F5344CB8AC3E}">
        <p14:creationId xmlns:p14="http://schemas.microsoft.com/office/powerpoint/2010/main" val="23444773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7727C-0799-4E39-B5D2-93CF4FD0B303}"/>
              </a:ext>
            </a:extLst>
          </p:cNvPr>
          <p:cNvPicPr>
            <a:picLocks noChangeAspect="1"/>
          </p:cNvPicPr>
          <p:nvPr/>
        </p:nvPicPr>
        <p:blipFill>
          <a:blip r:embed="rId2"/>
          <a:stretch>
            <a:fillRect/>
          </a:stretch>
        </p:blipFill>
        <p:spPr>
          <a:xfrm>
            <a:off x="567214" y="919907"/>
            <a:ext cx="7538553" cy="51997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marL="457200" indent="-457200" algn="just" fontAlgn="base">
              <a:buFont typeface="+mj-lt"/>
              <a:buAutoNum type="arabicPeriod" startAt="5"/>
            </a:pPr>
            <a:r>
              <a:rPr lang="en-GB" sz="2400" dirty="0"/>
              <a:t>Click Special Characters. | </a:t>
            </a:r>
            <a:r>
              <a:rPr lang="zh-CN" altLang="en-US" sz="2400" dirty="0">
                <a:solidFill>
                  <a:srgbClr val="0070C0"/>
                </a:solidFill>
              </a:rPr>
              <a:t>单击特殊字符。</a:t>
            </a:r>
          </a:p>
          <a:p>
            <a:pPr marL="457200" indent="-457200" algn="just" fontAlgn="base">
              <a:buFont typeface="+mj-lt"/>
              <a:buAutoNum type="arabicPeriod" startAt="5"/>
            </a:pPr>
            <a:endParaRPr lang="en-GB" sz="2400" dirty="0"/>
          </a:p>
          <a:p>
            <a:pPr algn="just" fontAlgn="base"/>
            <a:endParaRPr lang="en-GB" sz="2400" dirty="0"/>
          </a:p>
          <a:p>
            <a:pPr algn="just" fontAlgn="base"/>
            <a:r>
              <a:rPr lang="en-GB" sz="2400" dirty="0"/>
              <a:t>This list includes common punctuation characters and the shortcut keys you can use to insert them using your keyboard. </a:t>
            </a:r>
          </a:p>
          <a:p>
            <a:pPr algn="just" fontAlgn="base"/>
            <a:r>
              <a:rPr lang="zh-CN" altLang="en-US" sz="2400" dirty="0">
                <a:solidFill>
                  <a:srgbClr val="0070C0"/>
                </a:solidFill>
              </a:rPr>
              <a:t>此列表包括常用标点符号和可用于使用键盘插入它们的快捷键。</a:t>
            </a:r>
            <a:endParaRPr lang="en-GB" sz="2400" dirty="0">
              <a:solidFill>
                <a:srgbClr val="0070C0"/>
              </a:solidFill>
            </a:endParaRPr>
          </a:p>
        </p:txBody>
      </p:sp>
    </p:spTree>
    <p:extLst>
      <p:ext uri="{BB962C8B-B14F-4D97-AF65-F5344CB8AC3E}">
        <p14:creationId xmlns:p14="http://schemas.microsoft.com/office/powerpoint/2010/main" val="3546810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7727C-0799-4E39-B5D2-93CF4FD0B303}"/>
              </a:ext>
            </a:extLst>
          </p:cNvPr>
          <p:cNvPicPr>
            <a:picLocks noChangeAspect="1"/>
          </p:cNvPicPr>
          <p:nvPr/>
        </p:nvPicPr>
        <p:blipFill>
          <a:blip r:embed="rId2"/>
          <a:stretch>
            <a:fillRect/>
          </a:stretch>
        </p:blipFill>
        <p:spPr>
          <a:xfrm>
            <a:off x="567214" y="919907"/>
            <a:ext cx="7538553" cy="51997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5262979"/>
          </a:xfrm>
          <a:prstGeom prst="rect">
            <a:avLst/>
          </a:prstGeom>
          <a:noFill/>
        </p:spPr>
        <p:txBody>
          <a:bodyPr wrap="square" rtlCol="0">
            <a:spAutoFit/>
          </a:bodyPr>
          <a:lstStyle/>
          <a:p>
            <a:pPr marL="457200" indent="-457200" algn="just" fontAlgn="base">
              <a:buFont typeface="+mj-lt"/>
              <a:buAutoNum type="arabicPeriod" startAt="6"/>
            </a:pPr>
            <a:r>
              <a:rPr lang="en-GB" sz="2400" dirty="0"/>
              <a:t>Select a symbol. |</a:t>
            </a:r>
            <a:r>
              <a:rPr lang="zh-CN" altLang="en-US" sz="2400" dirty="0">
                <a:solidFill>
                  <a:srgbClr val="0070C0"/>
                </a:solidFill>
              </a:rPr>
              <a:t>选择一个符号。</a:t>
            </a:r>
          </a:p>
          <a:p>
            <a:pPr marL="457200" indent="-457200" algn="just" fontAlgn="base">
              <a:buFont typeface="+mj-lt"/>
              <a:buAutoNum type="arabicPeriod" startAt="6"/>
            </a:pPr>
            <a:endParaRPr lang="en-GB" sz="2400" dirty="0"/>
          </a:p>
          <a:p>
            <a:pPr marL="457200" indent="-457200" algn="just" fontAlgn="base">
              <a:buFont typeface="+mj-lt"/>
              <a:buAutoNum type="arabicPeriod" startAt="6"/>
            </a:pPr>
            <a:endParaRPr lang="en-GB" sz="2400" dirty="0"/>
          </a:p>
          <a:p>
            <a:pPr marL="457200" indent="-457200" algn="just" fontAlgn="base">
              <a:buFont typeface="+mj-lt"/>
              <a:buAutoNum type="arabicPeriod" startAt="6"/>
            </a:pPr>
            <a:r>
              <a:rPr lang="en-GB" sz="2400" dirty="0"/>
              <a:t>Click Insert. |</a:t>
            </a:r>
            <a:r>
              <a:rPr lang="zh-CN" altLang="en-US" sz="2400" dirty="0">
                <a:solidFill>
                  <a:srgbClr val="0070C0"/>
                </a:solidFill>
              </a:rPr>
              <a:t>单击插入。</a:t>
            </a:r>
          </a:p>
          <a:p>
            <a:pPr marL="457200" indent="-457200" algn="just" fontAlgn="base">
              <a:buFont typeface="+mj-lt"/>
              <a:buAutoNum type="arabicPeriod" startAt="6"/>
            </a:pPr>
            <a:endParaRPr lang="en-GB" sz="2400" dirty="0"/>
          </a:p>
          <a:p>
            <a:pPr algn="just" fontAlgn="base"/>
            <a:endParaRPr lang="en-GB" sz="2400" dirty="0"/>
          </a:p>
          <a:p>
            <a:pPr algn="just" fontAlgn="base"/>
            <a:r>
              <a:rPr lang="en-GB" sz="2400" dirty="0"/>
              <a:t>The symbol is inserted, even though it may be hard to tell with the dialog box still open. </a:t>
            </a:r>
          </a:p>
          <a:p>
            <a:pPr algn="just" fontAlgn="base"/>
            <a:r>
              <a:rPr lang="zh-CN" altLang="en-US" sz="2400" dirty="0">
                <a:solidFill>
                  <a:srgbClr val="0070C0"/>
                </a:solidFill>
              </a:rPr>
              <a:t>符号已插入，即使在对话框仍然打开的情况下可能很难分辨。</a:t>
            </a:r>
            <a:endParaRPr lang="en-GB" sz="2400" dirty="0">
              <a:solidFill>
                <a:srgbClr val="0070C0"/>
              </a:solidFill>
            </a:endParaRPr>
          </a:p>
        </p:txBody>
      </p:sp>
    </p:spTree>
    <p:extLst>
      <p:ext uri="{BB962C8B-B14F-4D97-AF65-F5344CB8AC3E}">
        <p14:creationId xmlns:p14="http://schemas.microsoft.com/office/powerpoint/2010/main" val="10666623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7727C-0799-4E39-B5D2-93CF4FD0B303}"/>
              </a:ext>
            </a:extLst>
          </p:cNvPr>
          <p:cNvPicPr>
            <a:picLocks noChangeAspect="1"/>
          </p:cNvPicPr>
          <p:nvPr/>
        </p:nvPicPr>
        <p:blipFill>
          <a:blip r:embed="rId2"/>
          <a:stretch>
            <a:fillRect/>
          </a:stretch>
        </p:blipFill>
        <p:spPr>
          <a:xfrm>
            <a:off x="567214" y="919907"/>
            <a:ext cx="7538553" cy="51997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046988"/>
          </a:xfrm>
          <a:prstGeom prst="rect">
            <a:avLst/>
          </a:prstGeom>
          <a:noFill/>
        </p:spPr>
        <p:txBody>
          <a:bodyPr wrap="square" rtlCol="0">
            <a:spAutoFit/>
          </a:bodyPr>
          <a:lstStyle/>
          <a:p>
            <a:pPr marL="457200" indent="-457200" algn="just" fontAlgn="base">
              <a:buFont typeface="+mj-lt"/>
              <a:buAutoNum type="arabicPeriod" startAt="8"/>
            </a:pPr>
            <a:r>
              <a:rPr lang="en-GB" sz="2400" dirty="0"/>
              <a:t>Click Close when you’re done. | </a:t>
            </a:r>
            <a:r>
              <a:rPr lang="zh-CN" altLang="en-US" sz="2400" dirty="0">
                <a:solidFill>
                  <a:srgbClr val="0070C0"/>
                </a:solidFill>
              </a:rPr>
              <a:t>完成后单击关闭。</a:t>
            </a:r>
          </a:p>
          <a:p>
            <a:pPr marL="457200" indent="-457200" algn="just" fontAlgn="base">
              <a:buFont typeface="+mj-lt"/>
              <a:buAutoNum type="arabicPeriod" startAt="8"/>
            </a:pPr>
            <a:endParaRPr lang="en-GB" sz="2400" dirty="0"/>
          </a:p>
          <a:p>
            <a:pPr algn="just" fontAlgn="base"/>
            <a:endParaRPr lang="en-GB" sz="2400" dirty="0"/>
          </a:p>
          <a:p>
            <a:pPr algn="just" fontAlgn="base"/>
            <a:r>
              <a:rPr lang="en-GB" sz="2400" dirty="0"/>
              <a:t>The Symbol dialog box closes. </a:t>
            </a:r>
          </a:p>
          <a:p>
            <a:pPr algn="just" fontAlgn="base"/>
            <a:r>
              <a:rPr lang="zh-CN" altLang="en-US" sz="2400" dirty="0">
                <a:solidFill>
                  <a:srgbClr val="0070C0"/>
                </a:solidFill>
              </a:rPr>
              <a:t>符号对话框关闭。</a:t>
            </a:r>
          </a:p>
          <a:p>
            <a:pPr algn="just" fontAlgn="base"/>
            <a:endParaRPr lang="en-GB" sz="2400" dirty="0"/>
          </a:p>
        </p:txBody>
      </p:sp>
    </p:spTree>
    <p:extLst>
      <p:ext uri="{BB962C8B-B14F-4D97-AF65-F5344CB8AC3E}">
        <p14:creationId xmlns:p14="http://schemas.microsoft.com/office/powerpoint/2010/main" val="16864465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7727C-0799-4E39-B5D2-93CF4FD0B303}"/>
              </a:ext>
            </a:extLst>
          </p:cNvPr>
          <p:cNvPicPr>
            <a:picLocks noChangeAspect="1"/>
          </p:cNvPicPr>
          <p:nvPr/>
        </p:nvPicPr>
        <p:blipFill>
          <a:blip r:embed="rId2"/>
          <a:stretch>
            <a:fillRect/>
          </a:stretch>
        </p:blipFill>
        <p:spPr>
          <a:xfrm>
            <a:off x="567214" y="919907"/>
            <a:ext cx="7538553" cy="51997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Insert Symbol</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Inserting an equation works similarly. Just click the Equation button list arrow on the Insert tab and select an option from the menu.</a:t>
            </a:r>
          </a:p>
          <a:p>
            <a:pPr algn="just" fontAlgn="base"/>
            <a:r>
              <a:rPr lang="zh-CN" altLang="en-US" sz="2400" dirty="0">
                <a:solidFill>
                  <a:srgbClr val="0070C0"/>
                </a:solidFill>
              </a:rPr>
              <a:t>插入方程的工作原理类似。只需单击“插入”选项卡上的“方程式”按钮列表箭头，然后从菜单中选择一个选项</a:t>
            </a:r>
            <a:endParaRPr lang="en-GB" sz="2400" dirty="0">
              <a:solidFill>
                <a:srgbClr val="0070C0"/>
              </a:solidFill>
            </a:endParaRPr>
          </a:p>
        </p:txBody>
      </p:sp>
    </p:spTree>
    <p:extLst>
      <p:ext uri="{BB962C8B-B14F-4D97-AF65-F5344CB8AC3E}">
        <p14:creationId xmlns:p14="http://schemas.microsoft.com/office/powerpoint/2010/main" val="1004940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nfografis">
      <a:dk1>
        <a:srgbClr val="000000"/>
      </a:dk1>
      <a:lt1>
        <a:srgbClr val="FFFFFF"/>
      </a:lt1>
      <a:dk2>
        <a:srgbClr val="2D3847"/>
      </a:dk2>
      <a:lt2>
        <a:srgbClr val="E7E6E6"/>
      </a:lt2>
      <a:accent1>
        <a:srgbClr val="439BF7"/>
      </a:accent1>
      <a:accent2>
        <a:srgbClr val="4EE2C2"/>
      </a:accent2>
      <a:accent3>
        <a:srgbClr val="FC6C8E"/>
      </a:accent3>
      <a:accent4>
        <a:srgbClr val="F6AF2E"/>
      </a:accent4>
      <a:accent5>
        <a:srgbClr val="F67A2E"/>
      </a:accent5>
      <a:accent6>
        <a:srgbClr val="C297E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4841</TotalTime>
  <Words>6389</Words>
  <Application>Microsoft Office PowerPoint</Application>
  <PresentationFormat>Widescreen</PresentationFormat>
  <Paragraphs>437</Paragraphs>
  <Slides>100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09" baseType="lpstr">
      <vt:lpstr>Arial</vt:lpstr>
      <vt:lpstr>Calibri</vt:lpstr>
      <vt:lpstr>Calibri Light</vt:lpstr>
      <vt:lpstr>Helvetica</vt:lpstr>
      <vt:lpstr>Segoe UI</vt:lpstr>
      <vt:lpstr>Segoe UI Light</vt:lpstr>
      <vt:lpstr>Custom Design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Ghobhirajah</dc:creator>
  <cp:lastModifiedBy>Ghobhirajah</cp:lastModifiedBy>
  <cp:revision>88</cp:revision>
  <dcterms:created xsi:type="dcterms:W3CDTF">2020-11-20T03:25:54Z</dcterms:created>
  <dcterms:modified xsi:type="dcterms:W3CDTF">2021-07-23T14:30:10Z</dcterms:modified>
</cp:coreProperties>
</file>