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1.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Lst>
  <p:sldIdLst>
    <p:sldId id="258" r:id="rId3"/>
    <p:sldId id="1180" r:id="rId4"/>
    <p:sldId id="1187" r:id="rId5"/>
    <p:sldId id="1230" r:id="rId6"/>
    <p:sldId id="1326" r:id="rId7"/>
    <p:sldId id="1227" r:id="rId8"/>
    <p:sldId id="1231" r:id="rId9"/>
    <p:sldId id="1232" r:id="rId10"/>
    <p:sldId id="1233" r:id="rId11"/>
    <p:sldId id="1234" r:id="rId12"/>
    <p:sldId id="1235" r:id="rId13"/>
    <p:sldId id="1236" r:id="rId14"/>
    <p:sldId id="1237" r:id="rId15"/>
    <p:sldId id="1238" r:id="rId16"/>
    <p:sldId id="1239" r:id="rId17"/>
    <p:sldId id="1240" r:id="rId18"/>
    <p:sldId id="1241" r:id="rId19"/>
    <p:sldId id="1327" r:id="rId20"/>
    <p:sldId id="1242" r:id="rId21"/>
    <p:sldId id="1328" r:id="rId22"/>
    <p:sldId id="1243" r:id="rId23"/>
    <p:sldId id="1244" r:id="rId24"/>
    <p:sldId id="1245" r:id="rId25"/>
    <p:sldId id="1246" r:id="rId26"/>
    <p:sldId id="1248" r:id="rId27"/>
    <p:sldId id="1249" r:id="rId28"/>
    <p:sldId id="1250" r:id="rId29"/>
    <p:sldId id="1251" r:id="rId30"/>
    <p:sldId id="1252" r:id="rId31"/>
    <p:sldId id="1253" r:id="rId32"/>
    <p:sldId id="1254" r:id="rId33"/>
    <p:sldId id="1255" r:id="rId34"/>
    <p:sldId id="1256" r:id="rId35"/>
    <p:sldId id="1257" r:id="rId36"/>
    <p:sldId id="1258" r:id="rId37"/>
    <p:sldId id="1259" r:id="rId38"/>
    <p:sldId id="1260" r:id="rId39"/>
    <p:sldId id="1261" r:id="rId40"/>
    <p:sldId id="1262" r:id="rId41"/>
    <p:sldId id="1263" r:id="rId42"/>
    <p:sldId id="1264" r:id="rId43"/>
    <p:sldId id="1266" r:id="rId44"/>
    <p:sldId id="1265" r:id="rId45"/>
    <p:sldId id="1267" r:id="rId46"/>
    <p:sldId id="1329" r:id="rId47"/>
    <p:sldId id="1269" r:id="rId48"/>
    <p:sldId id="1270" r:id="rId49"/>
    <p:sldId id="1271" r:id="rId50"/>
    <p:sldId id="1272" r:id="rId51"/>
    <p:sldId id="1273" r:id="rId52"/>
    <p:sldId id="1274" r:id="rId53"/>
    <p:sldId id="1275" r:id="rId54"/>
    <p:sldId id="1276" r:id="rId55"/>
    <p:sldId id="1277" r:id="rId56"/>
    <p:sldId id="1278" r:id="rId57"/>
    <p:sldId id="1279" r:id="rId58"/>
    <p:sldId id="1280" r:id="rId59"/>
    <p:sldId id="1281" r:id="rId60"/>
    <p:sldId id="1282" r:id="rId61"/>
    <p:sldId id="1283" r:id="rId62"/>
    <p:sldId id="1284" r:id="rId63"/>
    <p:sldId id="1285" r:id="rId64"/>
    <p:sldId id="1286" r:id="rId65"/>
    <p:sldId id="1287" r:id="rId66"/>
    <p:sldId id="1288" r:id="rId67"/>
    <p:sldId id="1289" r:id="rId68"/>
    <p:sldId id="1290" r:id="rId69"/>
    <p:sldId id="1291" r:id="rId70"/>
    <p:sldId id="1292" r:id="rId71"/>
    <p:sldId id="1293" r:id="rId72"/>
    <p:sldId id="1294" r:id="rId73"/>
    <p:sldId id="1295" r:id="rId74"/>
    <p:sldId id="1296" r:id="rId75"/>
    <p:sldId id="1297" r:id="rId76"/>
    <p:sldId id="1298" r:id="rId77"/>
    <p:sldId id="1299" r:id="rId78"/>
    <p:sldId id="1300" r:id="rId79"/>
    <p:sldId id="1301" r:id="rId80"/>
    <p:sldId id="1302" r:id="rId81"/>
    <p:sldId id="1303" r:id="rId82"/>
    <p:sldId id="1304" r:id="rId83"/>
    <p:sldId id="1305" r:id="rId84"/>
    <p:sldId id="1306" r:id="rId85"/>
    <p:sldId id="1307" r:id="rId86"/>
    <p:sldId id="1308" r:id="rId87"/>
    <p:sldId id="1310" r:id="rId88"/>
    <p:sldId id="1311" r:id="rId89"/>
    <p:sldId id="1312" r:id="rId90"/>
    <p:sldId id="1313" r:id="rId91"/>
    <p:sldId id="1314" r:id="rId92"/>
    <p:sldId id="1315" r:id="rId93"/>
    <p:sldId id="1316" r:id="rId94"/>
    <p:sldId id="1317" r:id="rId95"/>
    <p:sldId id="1318" r:id="rId96"/>
    <p:sldId id="1319" r:id="rId97"/>
    <p:sldId id="1321" r:id="rId98"/>
    <p:sldId id="1322" r:id="rId99"/>
    <p:sldId id="1323" r:id="rId100"/>
    <p:sldId id="1330" r:id="rId101"/>
    <p:sldId id="1324" r:id="rId102"/>
    <p:sldId id="1331" r:id="rId103"/>
    <p:sldId id="1325" r:id="rId104"/>
    <p:sldId id="1167" r:id="rId10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 initials="A" lastIdx="1" clrIdx="0">
    <p:extLst>
      <p:ext uri="{19B8F6BF-5375-455C-9EA6-DF929625EA0E}">
        <p15:presenceInfo xmlns:p15="http://schemas.microsoft.com/office/powerpoint/2012/main" userId="a4118ec96a339886"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18EF0"/>
    <a:srgbClr val="1E81E9"/>
    <a:srgbClr val="6600FF"/>
    <a:srgbClr val="FF0066"/>
    <a:srgbClr val="3A95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6" d="100"/>
          <a:sy n="86" d="100"/>
        </p:scale>
        <p:origin x="422"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presProps" Target="pres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viewProps" Target="viewProps.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commentAuthors" Target="commentAuthor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heme" Target="theme/theme1.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openxmlformats.org/officeDocument/2006/relationships/tableStyles" Target="tableStyles.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tags" Target="../tags/tag1.xml"/><Relationship Id="rId4"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3148-ABA5-4B00-B76B-EB75BEB00B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44826-DB10-4836-98F6-CF490399050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052D9930-2547-4DAC-AECF-7CA37958E741}"/>
              </a:ext>
            </a:extLst>
          </p:cNvPr>
          <p:cNvSpPr txBox="1">
            <a:spLocks/>
          </p:cNvSpPr>
          <p:nvPr userDrawn="1"/>
        </p:nvSpPr>
        <p:spPr>
          <a:xfrm>
            <a:off x="0" y="180975"/>
            <a:ext cx="12192000" cy="676275"/>
          </a:xfrm>
          <a:prstGeom prst="rect">
            <a:avLst/>
          </a:prstGeom>
        </p:spPr>
        <p:txBody>
          <a:bodyPr lIns="0" tIns="0" rIns="0" bIns="0">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Tree>
    <p:extLst>
      <p:ext uri="{BB962C8B-B14F-4D97-AF65-F5344CB8AC3E}">
        <p14:creationId xmlns:p14="http://schemas.microsoft.com/office/powerpoint/2010/main" val="12448446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1_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AAA1-D1A7-4857-B081-686317E230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71827-D6D8-4A97-98F8-F8782E6F2CF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D28C1-F27D-4B64-B37B-7D295293576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63CDD60D-288C-4F0A-A3C4-15ADB5C9E1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7E78EF-FBCD-49F7-86ED-BB36D4982B7D}"/>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8328780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29D18-01ED-4A3A-9BE1-505A7676FC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11E76-FD8C-4983-9E5B-A78F4BE1961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B3F95-2B20-46EE-B0CB-687048ADCF70}"/>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CB690103-B144-4AAC-9C84-C2C7AADBB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1E6E8D-5400-48F6-A0EF-FFE5740B0115}"/>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0134901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80975"/>
            <a:ext cx="12192000" cy="676275"/>
          </a:xfrm>
          <a:prstGeom prst="rect">
            <a:avLst/>
          </a:prstGeom>
        </p:spPr>
        <p:txBody>
          <a:bodyPr lIns="0" tIns="0" rIns="0" bIns="0">
            <a:normAutofit/>
          </a:bodyPr>
          <a:lstStyle>
            <a:lvl1pPr algn="ctr">
              <a:defRPr sz="3200"/>
            </a:lvl1pPr>
          </a:lstStyle>
          <a:p>
            <a:r>
              <a:rPr lang="en-US" dirty="0"/>
              <a:t>CLICK TO EDIT MASTER TITLE STYLE</a:t>
            </a:r>
          </a:p>
        </p:txBody>
      </p:sp>
      <p:graphicFrame>
        <p:nvGraphicFramePr>
          <p:cNvPr id="13" name="Object 12" hidden="1"/>
          <p:cNvGraphicFramePr>
            <a:graphicFrameLocks noChangeAspect="1"/>
          </p:cNvGraphicFramePr>
          <p:nvPr userDrawn="1">
            <p:custDataLst>
              <p:tags r:id="rId1"/>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3" imgW="383" imgH="384" progId="TCLayout.ActiveDocument.1">
                  <p:embed/>
                </p:oleObj>
              </mc:Choice>
              <mc:Fallback>
                <p:oleObj name="think-cell Slide" r:id="rId3" imgW="383" imgH="384" progId="TCLayout.ActiveDocument.1">
                  <p:embed/>
                  <p:pic>
                    <p:nvPicPr>
                      <p:cNvPr id="13" name="Object 12" hidden="1"/>
                      <p:cNvPicPr/>
                      <p:nvPr/>
                    </p:nvPicPr>
                    <p:blipFill>
                      <a:blip r:embed="rId4"/>
                      <a:stretch>
                        <a:fillRect/>
                      </a:stretch>
                    </p:blipFill>
                    <p:spPr>
                      <a:xfrm>
                        <a:off x="1588" y="1588"/>
                        <a:ext cx="1587" cy="1587"/>
                      </a:xfrm>
                      <a:prstGeom prst="rect">
                        <a:avLst/>
                      </a:prstGeom>
                    </p:spPr>
                  </p:pic>
                </p:oleObj>
              </mc:Fallback>
            </mc:AlternateContent>
          </a:graphicData>
        </a:graphic>
      </p:graphicFrame>
      <p:sp>
        <p:nvSpPr>
          <p:cNvPr id="4" name="Rectangle 3">
            <a:extLst>
              <a:ext uri="{FF2B5EF4-FFF2-40B4-BE49-F238E27FC236}">
                <a16:creationId xmlns:a16="http://schemas.microsoft.com/office/drawing/2014/main" id="{BCB23064-BAB1-496F-98F6-07E5CDD2CB3F}"/>
              </a:ext>
            </a:extLst>
          </p:cNvPr>
          <p:cNvSpPr/>
          <p:nvPr userDrawn="1"/>
        </p:nvSpPr>
        <p:spPr>
          <a:xfrm>
            <a:off x="4752975" y="639906"/>
            <a:ext cx="2686050" cy="45719"/>
          </a:xfrm>
          <a:prstGeom prst="rect">
            <a:avLst/>
          </a:prstGeom>
          <a:solidFill>
            <a:srgbClr val="439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Tree>
    <p:extLst>
      <p:ext uri="{BB962C8B-B14F-4D97-AF65-F5344CB8AC3E}">
        <p14:creationId xmlns:p14="http://schemas.microsoft.com/office/powerpoint/2010/main" val="237113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3FC5-EE98-44B9-917A-9B4F0A90956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685624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09439-2702-4770-9B64-A01E8552E23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2959D9CF-4B67-4440-AC8D-01CF9462BFC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D8312FC8-59DE-43E5-9D76-2E2CFD4658B2}"/>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5" name="Footer Placeholder 4">
            <a:extLst>
              <a:ext uri="{FF2B5EF4-FFF2-40B4-BE49-F238E27FC236}">
                <a16:creationId xmlns:a16="http://schemas.microsoft.com/office/drawing/2014/main" id="{A5A2888A-F056-4690-914C-F4EE4CD8EA6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DA6347CA-FFD3-494F-BAFC-D95852D24C71}"/>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
        <p:nvSpPr>
          <p:cNvPr id="8" name="Rectangle 7">
            <a:extLst>
              <a:ext uri="{FF2B5EF4-FFF2-40B4-BE49-F238E27FC236}">
                <a16:creationId xmlns:a16="http://schemas.microsoft.com/office/drawing/2014/main" id="{8C1AF3E0-4D29-492F-8DC8-F5301E02B511}"/>
              </a:ext>
            </a:extLst>
          </p:cNvPr>
          <p:cNvSpPr/>
          <p:nvPr userDrawn="1"/>
        </p:nvSpPr>
        <p:spPr>
          <a:xfrm>
            <a:off x="4752975" y="639906"/>
            <a:ext cx="2686050" cy="45719"/>
          </a:xfrm>
          <a:prstGeom prst="rect">
            <a:avLst/>
          </a:prstGeom>
          <a:solidFill>
            <a:srgbClr val="439BF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a:p>
        </p:txBody>
      </p:sp>
    </p:spTree>
    <p:extLst>
      <p:ext uri="{BB962C8B-B14F-4D97-AF65-F5344CB8AC3E}">
        <p14:creationId xmlns:p14="http://schemas.microsoft.com/office/powerpoint/2010/main" val="4147602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E3ED2-F6D9-4BD9-B918-F63B429E1F3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7B2D61E8-C246-430A-9E04-A562C3BF997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3AA18DD-96FB-459E-AD73-BC40BA9F05DB}"/>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5" name="Footer Placeholder 4">
            <a:extLst>
              <a:ext uri="{FF2B5EF4-FFF2-40B4-BE49-F238E27FC236}">
                <a16:creationId xmlns:a16="http://schemas.microsoft.com/office/drawing/2014/main" id="{70074A63-6C7F-4A2B-92A7-DB282FEF1353}"/>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27F38A76-7046-4583-B1BA-CA2ED165A40B}"/>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954731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2D0EFC-268C-4FA4-88CB-35A22B323BF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4768660-B972-4D27-BC84-8EF9A3A848A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D046590-4FBE-4603-9816-C216E9DBFCFE}"/>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5" name="Footer Placeholder 4">
            <a:extLst>
              <a:ext uri="{FF2B5EF4-FFF2-40B4-BE49-F238E27FC236}">
                <a16:creationId xmlns:a16="http://schemas.microsoft.com/office/drawing/2014/main" id="{ADB5F68D-EC2A-49C0-8A1B-87B3374E19D5}"/>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D2487072-6503-496C-B828-27EE3ABD87B5}"/>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229162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827BE-6640-490C-9F2C-4A2B6A448AE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BE49DFFA-26F8-4118-9D62-9B0B0434CC9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C6467C19-B4CC-46FC-83C5-EE6BB59EE1C5}"/>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1BF2178F-E1EE-45C5-A1F4-2752A2EAF052}"/>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6" name="Footer Placeholder 5">
            <a:extLst>
              <a:ext uri="{FF2B5EF4-FFF2-40B4-BE49-F238E27FC236}">
                <a16:creationId xmlns:a16="http://schemas.microsoft.com/office/drawing/2014/main" id="{832A98A3-4792-4771-A076-5F87C6E2BB0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FA6B57AC-A4EF-44A7-AF5F-08DC5D5E3B40}"/>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5163659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9D269-A33F-4E39-BE3D-106681EE78AE}"/>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7BDEDF8D-25FF-4EA8-93BC-B3246AEC76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3285816-260A-4FEA-80D8-798E91D9CC1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87811AEA-5836-4A68-A613-545ABF38151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79B471-6BD5-4A37-99C8-2B6A24196CD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BC73BA93-5984-4D61-8BDA-8A15E91B3C4A}"/>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8" name="Footer Placeholder 7">
            <a:extLst>
              <a:ext uri="{FF2B5EF4-FFF2-40B4-BE49-F238E27FC236}">
                <a16:creationId xmlns:a16="http://schemas.microsoft.com/office/drawing/2014/main" id="{91A497EC-3C67-4A90-BD19-7FFA29AE2C0E}"/>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9" name="Slide Number Placeholder 8">
            <a:extLst>
              <a:ext uri="{FF2B5EF4-FFF2-40B4-BE49-F238E27FC236}">
                <a16:creationId xmlns:a16="http://schemas.microsoft.com/office/drawing/2014/main" id="{FCA6C613-005C-4E69-AD9E-867D13C6AEF9}"/>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3949340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50EE1-3C3F-48A7-AB6F-7463580F5B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74B471F8-C8FF-442C-B54D-6C3E22B441BD}"/>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4" name="Footer Placeholder 3">
            <a:extLst>
              <a:ext uri="{FF2B5EF4-FFF2-40B4-BE49-F238E27FC236}">
                <a16:creationId xmlns:a16="http://schemas.microsoft.com/office/drawing/2014/main" id="{75FD178F-1A31-410A-B953-7827D90DF21A}"/>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5" name="Slide Number Placeholder 4">
            <a:extLst>
              <a:ext uri="{FF2B5EF4-FFF2-40B4-BE49-F238E27FC236}">
                <a16:creationId xmlns:a16="http://schemas.microsoft.com/office/drawing/2014/main" id="{D5677D44-B3BE-47E7-B51F-42FE7AACDDE4}"/>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903599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BF44-CFC9-4B00-9B3C-4370FC3BB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55622C-FC2C-4290-BE8F-8AD43F47A65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95A80-2FC4-42C6-977D-862118CAD7A8}"/>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8627442F-A1C8-42F4-B5C1-B45F26E87F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AECD8A-EFD1-456A-83E6-A1C575C7E81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9616338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52EB34-3959-4BC8-A0F5-1A4B8294C864}"/>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3" name="Footer Placeholder 2">
            <a:extLst>
              <a:ext uri="{FF2B5EF4-FFF2-40B4-BE49-F238E27FC236}">
                <a16:creationId xmlns:a16="http://schemas.microsoft.com/office/drawing/2014/main" id="{9EC41820-346F-4584-8325-65A645B85292}"/>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4" name="Slide Number Placeholder 3">
            <a:extLst>
              <a:ext uri="{FF2B5EF4-FFF2-40B4-BE49-F238E27FC236}">
                <a16:creationId xmlns:a16="http://schemas.microsoft.com/office/drawing/2014/main" id="{CB68C212-2A09-4CBD-A420-257617E93608}"/>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9767855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C0EB8-AAF3-4B9C-A40E-436C533D62B4}"/>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99A9E25D-E8A0-4945-A40B-CC2B2E244305}"/>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CAE65123-2D20-4746-A120-9E70857614E7}"/>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25253A-FE58-4326-85F7-A5690B3BE491}"/>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6" name="Footer Placeholder 5">
            <a:extLst>
              <a:ext uri="{FF2B5EF4-FFF2-40B4-BE49-F238E27FC236}">
                <a16:creationId xmlns:a16="http://schemas.microsoft.com/office/drawing/2014/main" id="{90152225-E0E5-42E9-90BE-B0D86D1065C6}"/>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28C08A9E-9B6C-4867-A601-C0C596BAE213}"/>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31952173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3084C-73D0-49D8-B2C7-6D4928CF246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F828280E-D3A0-4454-8D36-4304CFB29B7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E88E833D-8DD6-4D28-B806-06FC16D48D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27B4BF2-B381-4D08-8EFE-23260FC0AF64}"/>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6" name="Footer Placeholder 5">
            <a:extLst>
              <a:ext uri="{FF2B5EF4-FFF2-40B4-BE49-F238E27FC236}">
                <a16:creationId xmlns:a16="http://schemas.microsoft.com/office/drawing/2014/main" id="{E95A330D-6C2A-4292-B5D4-5E29D90484FF}"/>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7" name="Slide Number Placeholder 6">
            <a:extLst>
              <a:ext uri="{FF2B5EF4-FFF2-40B4-BE49-F238E27FC236}">
                <a16:creationId xmlns:a16="http://schemas.microsoft.com/office/drawing/2014/main" id="{C439474C-37F7-44DD-8A05-B3EBF775DE1E}"/>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21878465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3C9-58EF-4E90-AA7C-64658B68193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22D51535-86E8-49E1-845D-8B4E8EF72730}"/>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227CB33B-2A22-47A0-B642-0DCB3C513C76}"/>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5" name="Footer Placeholder 4">
            <a:extLst>
              <a:ext uri="{FF2B5EF4-FFF2-40B4-BE49-F238E27FC236}">
                <a16:creationId xmlns:a16="http://schemas.microsoft.com/office/drawing/2014/main" id="{C8E76E98-A128-4B13-B5C4-FAD246F89911}"/>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507E3209-D7C7-4CD2-B089-99BE4BE22907}"/>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7030508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0F6D6DB-8493-4075-9D10-9C417454D1A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106D231A-0A8B-45BA-B1A5-92DF3887DE8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0AE106A9-AAA2-493F-B824-D44A3EB4F9F7}"/>
              </a:ext>
            </a:extLst>
          </p:cNvPr>
          <p:cNvSpPr>
            <a:spLocks noGrp="1"/>
          </p:cNvSpPr>
          <p:nvPr>
            <p:ph type="dt" sz="half" idx="10"/>
          </p:nvPr>
        </p:nvSpPr>
        <p:spPr>
          <a:xfrm>
            <a:off x="838200" y="6356350"/>
            <a:ext cx="2743200" cy="365125"/>
          </a:xfrm>
          <a:prstGeom prst="rect">
            <a:avLst/>
          </a:prstGeom>
        </p:spPr>
        <p:txBody>
          <a:bodyPr/>
          <a:lstStyle/>
          <a:p>
            <a:fld id="{3E9B5389-29DF-490E-835D-A2E26DE83DE0}" type="datetimeFigureOut">
              <a:rPr lang="en-SG" smtClean="0"/>
              <a:t>23/7/2021</a:t>
            </a:fld>
            <a:endParaRPr lang="en-SG"/>
          </a:p>
        </p:txBody>
      </p:sp>
      <p:sp>
        <p:nvSpPr>
          <p:cNvPr id="5" name="Footer Placeholder 4">
            <a:extLst>
              <a:ext uri="{FF2B5EF4-FFF2-40B4-BE49-F238E27FC236}">
                <a16:creationId xmlns:a16="http://schemas.microsoft.com/office/drawing/2014/main" id="{1AFF59B0-B26D-4E0B-8D89-3C43DD17B317}"/>
              </a:ext>
            </a:extLst>
          </p:cNvPr>
          <p:cNvSpPr>
            <a:spLocks noGrp="1"/>
          </p:cNvSpPr>
          <p:nvPr>
            <p:ph type="ftr" sz="quarter" idx="11"/>
          </p:nvPr>
        </p:nvSpPr>
        <p:spPr>
          <a:xfrm>
            <a:off x="4038600" y="6356350"/>
            <a:ext cx="4114800" cy="365125"/>
          </a:xfrm>
          <a:prstGeom prst="rect">
            <a:avLst/>
          </a:prstGeom>
        </p:spPr>
        <p:txBody>
          <a:bodyPr/>
          <a:lstStyle/>
          <a:p>
            <a:endParaRPr lang="en-SG"/>
          </a:p>
        </p:txBody>
      </p:sp>
      <p:sp>
        <p:nvSpPr>
          <p:cNvPr id="6" name="Slide Number Placeholder 5">
            <a:extLst>
              <a:ext uri="{FF2B5EF4-FFF2-40B4-BE49-F238E27FC236}">
                <a16:creationId xmlns:a16="http://schemas.microsoft.com/office/drawing/2014/main" id="{2030066E-7D16-4CEF-9F55-CC0A74452FB0}"/>
              </a:ext>
            </a:extLst>
          </p:cNvPr>
          <p:cNvSpPr>
            <a:spLocks noGrp="1"/>
          </p:cNvSpPr>
          <p:nvPr>
            <p:ph type="sldNum" sz="quarter" idx="12"/>
          </p:nvPr>
        </p:nvSpPr>
        <p:spPr>
          <a:xfrm>
            <a:off x="8610600" y="6356350"/>
            <a:ext cx="2743200" cy="365125"/>
          </a:xfrm>
          <a:prstGeom prst="rect">
            <a:avLst/>
          </a:prstGeom>
        </p:spPr>
        <p:txBody>
          <a:bodyPr/>
          <a:lstStyle/>
          <a:p>
            <a:fld id="{03B8C110-27F7-4A7F-B383-935366B82F80}" type="slidenum">
              <a:rPr lang="en-SG" smtClean="0"/>
              <a:t>‹#›</a:t>
            </a:fld>
            <a:endParaRPr lang="en-SG"/>
          </a:p>
        </p:txBody>
      </p:sp>
    </p:spTree>
    <p:extLst>
      <p:ext uri="{BB962C8B-B14F-4D97-AF65-F5344CB8AC3E}">
        <p14:creationId xmlns:p14="http://schemas.microsoft.com/office/powerpoint/2010/main" val="23571436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23148-ABA5-4B00-B76B-EB75BEB00B18}"/>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B44826-DB10-4836-98F6-CF4903990509}"/>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Title 1">
            <a:extLst>
              <a:ext uri="{FF2B5EF4-FFF2-40B4-BE49-F238E27FC236}">
                <a16:creationId xmlns:a16="http://schemas.microsoft.com/office/drawing/2014/main" id="{052D9930-2547-4DAC-AECF-7CA37958E741}"/>
              </a:ext>
            </a:extLst>
          </p:cNvPr>
          <p:cNvSpPr txBox="1">
            <a:spLocks/>
          </p:cNvSpPr>
          <p:nvPr userDrawn="1"/>
        </p:nvSpPr>
        <p:spPr>
          <a:xfrm>
            <a:off x="0" y="180975"/>
            <a:ext cx="12192000" cy="676275"/>
          </a:xfrm>
          <a:prstGeom prst="rect">
            <a:avLst/>
          </a:prstGeom>
        </p:spPr>
        <p:txBody>
          <a:bodyPr lIns="0" tIns="0" rIns="0" bIns="0">
            <a:normAutofit/>
          </a:bodyPr>
          <a:lstStyle>
            <a:lvl1pPr algn="ctr"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CLICK TO EDIT MASTER TITLE STYLE</a:t>
            </a:r>
          </a:p>
        </p:txBody>
      </p:sp>
      <p:sp>
        <p:nvSpPr>
          <p:cNvPr id="12" name="Oval 11">
            <a:extLst>
              <a:ext uri="{FF2B5EF4-FFF2-40B4-BE49-F238E27FC236}">
                <a16:creationId xmlns:a16="http://schemas.microsoft.com/office/drawing/2014/main" id="{99682B5C-348E-4760-BFFD-981CDDF3D093}"/>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41011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8BF44-CFC9-4B00-9B3C-4370FC3BB2F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E855622C-FC2C-4290-BE8F-8AD43F47A654}"/>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095A80-2FC4-42C6-977D-862118CAD7A8}"/>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8627442F-A1C8-42F4-B5C1-B45F26E87F8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1AECD8A-EFD1-456A-83E6-A1C575C7E81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DF0C6F64-0C96-4ECB-B14B-AB85E014900E}"/>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983888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556-9D30-40B1-A253-3B83419A8A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5911B-7E1D-4FD9-A29A-A8455DF06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C06014-C7D9-4460-82D8-E0FFB634BEB9}"/>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E2D04DAB-60DA-4A10-ACAC-459071DE06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E4CD84-1690-472D-AA8E-368CD10E48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62346DF9-6B6D-45E3-A567-E3070867BB14}"/>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4748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8C9B-BC35-453F-A9AF-1EEDC325C2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C5B3188-B09C-46D0-AA5D-EFAC3D16017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EF5D74-A4E3-43F8-92E6-49C52F54773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5494D-A39B-43A6-91F7-EF1455656427}"/>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7388B614-ABE0-4860-954B-7DF1D72D7C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484C13-9FDA-435D-8871-5BD0F038996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A2331352-038E-46E0-9F09-B5EC1C17B9C7}"/>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458463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3441-93CF-4DC9-B621-129A0C8A6A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EED657E-3199-41F4-AFEF-834F231935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FAFE44-D180-46F4-BBCB-DCF968480CF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69188A-9C41-4D4C-85E5-B74601B5B2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0AC6F1-C0EE-4241-B95B-44BDF3187AF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30196-C934-44CD-B540-8326CBAD6E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8" name="Footer Placeholder 7">
            <a:extLst>
              <a:ext uri="{FF2B5EF4-FFF2-40B4-BE49-F238E27FC236}">
                <a16:creationId xmlns:a16="http://schemas.microsoft.com/office/drawing/2014/main" id="{E1A9B5C6-EFB4-4C2B-A1BA-AE9B31C504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93DB5B-E098-4912-BF31-44F2ADD30141}"/>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11" name="Oval 10">
            <a:extLst>
              <a:ext uri="{FF2B5EF4-FFF2-40B4-BE49-F238E27FC236}">
                <a16:creationId xmlns:a16="http://schemas.microsoft.com/office/drawing/2014/main" id="{0D968D3D-9357-4D12-B3ED-21D6043B3A8D}"/>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54339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D556-9D30-40B1-A253-3B83419A8A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995911B-7E1D-4FD9-A29A-A8455DF060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C06014-C7D9-4460-82D8-E0FFB634BEB9}"/>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E2D04DAB-60DA-4A10-ACAC-459071DE06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EE4CD84-1690-472D-AA8E-368CD10E48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546941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EB43-01F3-4283-BA8D-9689271115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29739-63D4-4260-AFA8-FE40C98CAFE6}"/>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4" name="Footer Placeholder 3">
            <a:extLst>
              <a:ext uri="{FF2B5EF4-FFF2-40B4-BE49-F238E27FC236}">
                <a16:creationId xmlns:a16="http://schemas.microsoft.com/office/drawing/2014/main" id="{A9D1A13F-5851-41D8-90BF-AC6D80D01D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B675F92-DC52-41C7-8BAD-E394B3E9C41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7" name="Oval 6">
            <a:extLst>
              <a:ext uri="{FF2B5EF4-FFF2-40B4-BE49-F238E27FC236}">
                <a16:creationId xmlns:a16="http://schemas.microsoft.com/office/drawing/2014/main" id="{33656AAC-A43D-45E1-9C9E-71C521B54E37}"/>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242843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61973-BDCB-494B-B3BB-D9D8899AB60F}"/>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3" name="Footer Placeholder 2">
            <a:extLst>
              <a:ext uri="{FF2B5EF4-FFF2-40B4-BE49-F238E27FC236}">
                <a16:creationId xmlns:a16="http://schemas.microsoft.com/office/drawing/2014/main" id="{297970D6-ABE7-45C2-9CF9-B45C888656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532031-4624-49F1-A939-07CD70BD9257}"/>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6" name="Oval 5">
            <a:extLst>
              <a:ext uri="{FF2B5EF4-FFF2-40B4-BE49-F238E27FC236}">
                <a16:creationId xmlns:a16="http://schemas.microsoft.com/office/drawing/2014/main" id="{E9AAB25C-193B-4ED8-BD89-F2DCD3945340}"/>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4114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9795-B642-4DC2-AA14-3F5F45D4C2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9543E3-2906-4683-8FB4-400203A566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4AF77-5F6D-4F3C-8752-EB2F60CAA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902DB-888F-43C6-9848-E9C32C1202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A25CECEF-7AB2-49C2-9F45-D9C4134F79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311EC9-D6A5-4394-A812-F1F65A10F22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10A8C414-C046-4968-8CDD-89EBE6F976CB}"/>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458048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9359-E75A-49C3-ADC0-4D05E228C1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2D78A-6F0E-4F71-9E22-1922D28503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1B937C-102E-4C83-9E21-6A789BAD5C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05CCB0-C587-48EF-BD49-3519A69E4CEB}"/>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FE670200-9D4F-45BE-B6EE-68389605A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AAFA7A-5223-49B3-AD30-302FB02FDD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9" name="Oval 8">
            <a:extLst>
              <a:ext uri="{FF2B5EF4-FFF2-40B4-BE49-F238E27FC236}">
                <a16:creationId xmlns:a16="http://schemas.microsoft.com/office/drawing/2014/main" id="{3A7477CF-065E-4D13-9970-5F77A0621C85}"/>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176247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5EAAA1-D1A7-4857-B081-686317E2308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5C71827-D6D8-4A97-98F8-F8782E6F2CF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B2D28C1-F27D-4B64-B37B-7D295293576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63CDD60D-288C-4F0A-A3C4-15ADB5C9E16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F7E78EF-FBCD-49F7-86ED-BB36D4982B7D}"/>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5CA8EC5D-FD6F-46DE-9529-AE3A5794FE2B}"/>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773587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629D18-01ED-4A3A-9BE1-505A7676FCE5}"/>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F11E76-FD8C-4983-9E5B-A78F4BE19614}"/>
              </a:ext>
            </a:extLst>
          </p:cNvPr>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6B3F95-2B20-46EE-B0CB-687048ADCF70}"/>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5" name="Footer Placeholder 4">
            <a:extLst>
              <a:ext uri="{FF2B5EF4-FFF2-40B4-BE49-F238E27FC236}">
                <a16:creationId xmlns:a16="http://schemas.microsoft.com/office/drawing/2014/main" id="{CB690103-B144-4AAC-9C84-C2C7AADBB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1E6E8D-5400-48F6-A0EF-FFE5740B0115}"/>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
        <p:nvSpPr>
          <p:cNvPr id="8" name="Oval 7">
            <a:extLst>
              <a:ext uri="{FF2B5EF4-FFF2-40B4-BE49-F238E27FC236}">
                <a16:creationId xmlns:a16="http://schemas.microsoft.com/office/drawing/2014/main" id="{A6016B52-BFC0-46BB-9875-16B01D5FFCEF}"/>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975008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83FC5-EE98-44B9-917A-9B4F0A90956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4" name="Oval 3">
            <a:extLst>
              <a:ext uri="{FF2B5EF4-FFF2-40B4-BE49-F238E27FC236}">
                <a16:creationId xmlns:a16="http://schemas.microsoft.com/office/drawing/2014/main" id="{F1058E38-14F9-4136-8693-A5D35117208D}"/>
              </a:ext>
            </a:extLst>
          </p:cNvPr>
          <p:cNvSpPr/>
          <p:nvPr userDrawn="1"/>
        </p:nvSpPr>
        <p:spPr>
          <a:xfrm>
            <a:off x="-499962" y="5489363"/>
            <a:ext cx="999924" cy="999924"/>
          </a:xfrm>
          <a:prstGeom prst="ellipse">
            <a:avLst/>
          </a:prstGeom>
          <a:gradFill flip="none" rotWithShape="1">
            <a:gsLst>
              <a:gs pos="0">
                <a:schemeClr val="accent1"/>
              </a:gs>
              <a:gs pos="100000">
                <a:schemeClr val="accent1">
                  <a:lumMod val="75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627364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userDrawn="1">
  <p:cSld name="16_Title Slide">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925798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38C9B-BC35-453F-A9AF-1EEDC325C22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C5B3188-B09C-46D0-AA5D-EFAC3D160173}"/>
              </a:ext>
            </a:extLst>
          </p:cNvPr>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EF5D74-A4E3-43F8-92E6-49C52F547735}"/>
              </a:ext>
            </a:extLst>
          </p:cNvPr>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C95494D-A39B-43A6-91F7-EF1455656427}"/>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7388B614-ABE0-4860-954B-7DF1D72D7CB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484C13-9FDA-435D-8871-5BD0F038996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9326972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6A3441-93CF-4DC9-B621-129A0C8A6A84}"/>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CEED657E-3199-41F4-AFEF-834F231935E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72FAFE44-D180-46F4-BBCB-DCF968480CFF}"/>
              </a:ext>
            </a:extLst>
          </p:cNvPr>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469188A-9C41-4D4C-85E5-B74601B5B2E4}"/>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90AC6F1-C0EE-4241-B95B-44BDF3187AF2}"/>
              </a:ext>
            </a:extLst>
          </p:cNvPr>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30196-C934-44CD-B540-8326CBAD6E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8" name="Footer Placeholder 7">
            <a:extLst>
              <a:ext uri="{FF2B5EF4-FFF2-40B4-BE49-F238E27FC236}">
                <a16:creationId xmlns:a16="http://schemas.microsoft.com/office/drawing/2014/main" id="{E1A9B5C6-EFB4-4C2B-A1BA-AE9B31C504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D893DB5B-E098-4912-BF31-44F2ADD30141}"/>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5238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2EB43-01F3-4283-BA8D-9689271115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06829739-63D4-4260-AFA8-FE40C98CAFE6}"/>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4" name="Footer Placeholder 3">
            <a:extLst>
              <a:ext uri="{FF2B5EF4-FFF2-40B4-BE49-F238E27FC236}">
                <a16:creationId xmlns:a16="http://schemas.microsoft.com/office/drawing/2014/main" id="{A9D1A13F-5851-41D8-90BF-AC6D80D01D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B675F92-DC52-41C7-8BAD-E394B3E9C418}"/>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33786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BB61973-BDCB-494B-B3BB-D9D8899AB60F}"/>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3" name="Footer Placeholder 2">
            <a:extLst>
              <a:ext uri="{FF2B5EF4-FFF2-40B4-BE49-F238E27FC236}">
                <a16:creationId xmlns:a16="http://schemas.microsoft.com/office/drawing/2014/main" id="{297970D6-ABE7-45C2-9CF9-B45C8886562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532031-4624-49F1-A939-07CD70BD9257}"/>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4162337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1_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299795-B642-4DC2-AA14-3F5F45D4C27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9543E3-2906-4683-8FB4-400203A56672}"/>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64AF77-5F6D-4F3C-8752-EB2F60CAA60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FE902DB-888F-43C6-9848-E9C32C1202CC}"/>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A25CECEF-7AB2-49C2-9F45-D9C4134F791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C311EC9-D6A5-4394-A812-F1F65A10F223}"/>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23473372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E99359-E75A-49C3-ADC0-4D05E228C1C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62D78A-6F0E-4F71-9E22-1922D285030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41B937C-102E-4C83-9E21-6A789BAD5C4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05CCB0-C587-48EF-BD49-3519A69E4CEB}"/>
              </a:ext>
            </a:extLst>
          </p:cNvPr>
          <p:cNvSpPr>
            <a:spLocks noGrp="1"/>
          </p:cNvSpPr>
          <p:nvPr>
            <p:ph type="dt" sz="half" idx="10"/>
          </p:nvPr>
        </p:nvSpPr>
        <p:spPr>
          <a:xfrm>
            <a:off x="838200" y="6356350"/>
            <a:ext cx="2743200" cy="365125"/>
          </a:xfrm>
          <a:prstGeom prst="rect">
            <a:avLst/>
          </a:prstGeom>
        </p:spPr>
        <p:txBody>
          <a:bodyPr/>
          <a:lstStyle/>
          <a:p>
            <a:fld id="{BDF8DE39-F892-4617-9C97-98FF9D63538F}" type="datetimeFigureOut">
              <a:rPr lang="en-US" smtClean="0"/>
              <a:t>7/23/2021</a:t>
            </a:fld>
            <a:endParaRPr lang="en-US"/>
          </a:p>
        </p:txBody>
      </p:sp>
      <p:sp>
        <p:nvSpPr>
          <p:cNvPr id="6" name="Footer Placeholder 5">
            <a:extLst>
              <a:ext uri="{FF2B5EF4-FFF2-40B4-BE49-F238E27FC236}">
                <a16:creationId xmlns:a16="http://schemas.microsoft.com/office/drawing/2014/main" id="{FE670200-9D4F-45BE-B6EE-68389605A0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FAAFA7A-5223-49B3-AD30-302FB02FDD04}"/>
              </a:ext>
            </a:extLst>
          </p:cNvPr>
          <p:cNvSpPr>
            <a:spLocks noGrp="1"/>
          </p:cNvSpPr>
          <p:nvPr>
            <p:ph type="sldNum" sz="quarter" idx="12"/>
          </p:nvPr>
        </p:nvSpPr>
        <p:spPr>
          <a:xfrm>
            <a:off x="8610600" y="6356350"/>
            <a:ext cx="2743200" cy="365125"/>
          </a:xfrm>
          <a:prstGeom prst="rect">
            <a:avLst/>
          </a:prstGeom>
        </p:spPr>
        <p:txBody>
          <a:bodyPr/>
          <a:lstStyle/>
          <a:p>
            <a:fld id="{A39F9AF1-B1AE-4A70-B648-C69CBB480F5F}" type="slidenum">
              <a:rPr lang="en-US" smtClean="0"/>
              <a:t>‹#›</a:t>
            </a:fld>
            <a:endParaRPr lang="en-US"/>
          </a:p>
        </p:txBody>
      </p:sp>
    </p:spTree>
    <p:extLst>
      <p:ext uri="{BB962C8B-B14F-4D97-AF65-F5344CB8AC3E}">
        <p14:creationId xmlns:p14="http://schemas.microsoft.com/office/powerpoint/2010/main" val="32484506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jpe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1.jpe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5989A5F7-C05B-40D7-8CB0-40BB17D3E0F5}"/>
              </a:ext>
            </a:extLst>
          </p:cNvPr>
          <p:cNvSpPr/>
          <p:nvPr userDrawn="1"/>
        </p:nvSpPr>
        <p:spPr>
          <a:xfrm flipV="1">
            <a:off x="0" y="0"/>
            <a:ext cx="6795611" cy="6811230"/>
          </a:xfrm>
          <a:custGeom>
            <a:avLst/>
            <a:gdLst>
              <a:gd name="connsiteX0" fmla="*/ 0 w 4615373"/>
              <a:gd name="connsiteY0" fmla="*/ 0 h 4625981"/>
              <a:gd name="connsiteX1" fmla="*/ 3267310 w 4615373"/>
              <a:gd name="connsiteY1" fmla="*/ 1355564 h 4625981"/>
              <a:gd name="connsiteX2" fmla="*/ 4615361 w 4615373"/>
              <a:gd name="connsiteY2" fmla="*/ 4625981 h 4625981"/>
              <a:gd name="connsiteX3" fmla="*/ 0 w 4615373"/>
              <a:gd name="connsiteY3" fmla="*/ 4615373 h 4625981"/>
              <a:gd name="connsiteX4" fmla="*/ 0 w 4615373"/>
              <a:gd name="connsiteY4" fmla="*/ 0 h 462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373" h="4625981">
                <a:moveTo>
                  <a:pt x="0" y="0"/>
                </a:moveTo>
                <a:cubicBezTo>
                  <a:pt x="1225911" y="0"/>
                  <a:pt x="2401457" y="487718"/>
                  <a:pt x="3267310" y="1355564"/>
                </a:cubicBezTo>
                <a:cubicBezTo>
                  <a:pt x="4133164" y="2223409"/>
                  <a:pt x="4618179" y="3400073"/>
                  <a:pt x="4615361" y="4625981"/>
                </a:cubicBezTo>
                <a:lnTo>
                  <a:pt x="0" y="4615373"/>
                </a:lnTo>
                <a:lnTo>
                  <a:pt x="0" y="0"/>
                </a:lnTo>
                <a:close/>
              </a:path>
            </a:pathLst>
          </a:custGeom>
          <a:gradFill flip="none" rotWithShape="1">
            <a:gsLst>
              <a:gs pos="100000">
                <a:schemeClr val="bg1"/>
              </a:gs>
              <a:gs pos="1000">
                <a:schemeClr val="bg1">
                  <a:lumMod val="95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F1F5CFCB-8B44-41E2-A46E-5546D35EA1BE}"/>
              </a:ext>
            </a:extLst>
          </p:cNvPr>
          <p:cNvGrpSpPr/>
          <p:nvPr userDrawn="1"/>
        </p:nvGrpSpPr>
        <p:grpSpPr>
          <a:xfrm>
            <a:off x="7771386" y="0"/>
            <a:ext cx="4420614" cy="4597671"/>
            <a:chOff x="11447862" y="0"/>
            <a:chExt cx="8029176" cy="8350765"/>
          </a:xfrm>
        </p:grpSpPr>
        <p:sp>
          <p:nvSpPr>
            <p:cNvPr id="9" name="Freeform: Shape 8">
              <a:extLst>
                <a:ext uri="{FF2B5EF4-FFF2-40B4-BE49-F238E27FC236}">
                  <a16:creationId xmlns:a16="http://schemas.microsoft.com/office/drawing/2014/main" id="{CAE0988E-1C5A-4191-92F3-59A82833E108}"/>
                </a:ext>
              </a:extLst>
            </p:cNvPr>
            <p:cNvSpPr/>
            <p:nvPr/>
          </p:nvSpPr>
          <p:spPr>
            <a:xfrm>
              <a:off x="12000681" y="0"/>
              <a:ext cx="7476357" cy="7797089"/>
            </a:xfrm>
            <a:custGeom>
              <a:avLst/>
              <a:gdLst>
                <a:gd name="connsiteX0" fmla="*/ 5650693 w 5734490"/>
                <a:gd name="connsiteY0" fmla="*/ 0 h 5971251"/>
                <a:gd name="connsiteX1" fmla="*/ 5734490 w 5734490"/>
                <a:gd name="connsiteY1" fmla="*/ 0 h 5971251"/>
                <a:gd name="connsiteX2" fmla="*/ 5734490 w 5734490"/>
                <a:gd name="connsiteY2" fmla="*/ 76160 h 5971251"/>
                <a:gd name="connsiteX3" fmla="*/ 639966 w 5734490"/>
                <a:gd name="connsiteY3" fmla="*/ 0 h 5971251"/>
                <a:gd name="connsiteX4" fmla="*/ 2045505 w 5734490"/>
                <a:gd name="connsiteY4" fmla="*/ 0 h 5971251"/>
                <a:gd name="connsiteX5" fmla="*/ 1877574 w 5734490"/>
                <a:gd name="connsiteY5" fmla="*/ 152626 h 5971251"/>
                <a:gd name="connsiteX6" fmla="*/ 1061356 w 5734490"/>
                <a:gd name="connsiteY6" fmla="*/ 2123151 h 5971251"/>
                <a:gd name="connsiteX7" fmla="*/ 3848099 w 5734490"/>
                <a:gd name="connsiteY7" fmla="*/ 4909894 h 5971251"/>
                <a:gd name="connsiteX8" fmla="*/ 5620726 w 5734490"/>
                <a:gd name="connsiteY8" fmla="*/ 4273538 h 5971251"/>
                <a:gd name="connsiteX9" fmla="*/ 5734490 w 5734490"/>
                <a:gd name="connsiteY9" fmla="*/ 4170142 h 5971251"/>
                <a:gd name="connsiteX10" fmla="*/ 5734490 w 5734490"/>
                <a:gd name="connsiteY10" fmla="*/ 5476816 h 5971251"/>
                <a:gd name="connsiteX11" fmla="*/ 5682332 w 5734490"/>
                <a:gd name="connsiteY11" fmla="*/ 5506806 h 5971251"/>
                <a:gd name="connsiteX12" fmla="*/ 3848099 w 5734490"/>
                <a:gd name="connsiteY12" fmla="*/ 5971251 h 5971251"/>
                <a:gd name="connsiteX13" fmla="*/ 0 w 5734490"/>
                <a:gd name="connsiteY13" fmla="*/ 2123151 h 5971251"/>
                <a:gd name="connsiteX14" fmla="*/ 464444 w 5734490"/>
                <a:gd name="connsiteY14" fmla="*/ 288918 h 59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4490" h="5971251">
                  <a:moveTo>
                    <a:pt x="5650693" y="0"/>
                  </a:moveTo>
                  <a:lnTo>
                    <a:pt x="5734490" y="0"/>
                  </a:lnTo>
                  <a:lnTo>
                    <a:pt x="5734490" y="76160"/>
                  </a:lnTo>
                  <a:close/>
                  <a:moveTo>
                    <a:pt x="639966" y="0"/>
                  </a:moveTo>
                  <a:lnTo>
                    <a:pt x="2045505" y="0"/>
                  </a:lnTo>
                  <a:lnTo>
                    <a:pt x="1877574" y="152626"/>
                  </a:lnTo>
                  <a:cubicBezTo>
                    <a:pt x="1373273" y="656927"/>
                    <a:pt x="1061356" y="1353613"/>
                    <a:pt x="1061356" y="2123151"/>
                  </a:cubicBezTo>
                  <a:cubicBezTo>
                    <a:pt x="1061356" y="3662227"/>
                    <a:pt x="2309023" y="4909894"/>
                    <a:pt x="3848099" y="4909894"/>
                  </a:cubicBezTo>
                  <a:cubicBezTo>
                    <a:pt x="4521445" y="4909894"/>
                    <a:pt x="5139013" y="4671083"/>
                    <a:pt x="5620726" y="4273538"/>
                  </a:cubicBezTo>
                  <a:lnTo>
                    <a:pt x="5734490" y="4170142"/>
                  </a:lnTo>
                  <a:lnTo>
                    <a:pt x="5734490" y="5476816"/>
                  </a:lnTo>
                  <a:lnTo>
                    <a:pt x="5682332" y="5506806"/>
                  </a:lnTo>
                  <a:cubicBezTo>
                    <a:pt x="5137082" y="5803004"/>
                    <a:pt x="4512239" y="5971251"/>
                    <a:pt x="3848099" y="5971251"/>
                  </a:cubicBezTo>
                  <a:cubicBezTo>
                    <a:pt x="1722852" y="5971251"/>
                    <a:pt x="0" y="4248398"/>
                    <a:pt x="0" y="2123151"/>
                  </a:cubicBezTo>
                  <a:cubicBezTo>
                    <a:pt x="0" y="1459012"/>
                    <a:pt x="168247" y="834168"/>
                    <a:pt x="464444" y="288918"/>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dirty="0"/>
            </a:p>
          </p:txBody>
        </p:sp>
        <p:sp>
          <p:nvSpPr>
            <p:cNvPr id="10" name="Freeform: Shape 9">
              <a:extLst>
                <a:ext uri="{FF2B5EF4-FFF2-40B4-BE49-F238E27FC236}">
                  <a16:creationId xmlns:a16="http://schemas.microsoft.com/office/drawing/2014/main" id="{36798AE2-0680-4966-854A-CCF5550CE9C8}"/>
                </a:ext>
              </a:extLst>
            </p:cNvPr>
            <p:cNvSpPr/>
            <p:nvPr/>
          </p:nvSpPr>
          <p:spPr>
            <a:xfrm>
              <a:off x="11447862" y="0"/>
              <a:ext cx="8029176" cy="8350765"/>
            </a:xfrm>
            <a:custGeom>
              <a:avLst/>
              <a:gdLst>
                <a:gd name="connsiteX0" fmla="*/ 568356 w 6158512"/>
                <a:gd name="connsiteY0" fmla="*/ 0 h 6395273"/>
                <a:gd name="connsiteX1" fmla="*/ 815476 w 6158512"/>
                <a:gd name="connsiteY1" fmla="*/ 0 h 6395273"/>
                <a:gd name="connsiteX2" fmla="*/ 701520 w 6158512"/>
                <a:gd name="connsiteY2" fmla="*/ 187577 h 6395273"/>
                <a:gd name="connsiteX3" fmla="*/ 211415 w 6158512"/>
                <a:gd name="connsiteY3" fmla="*/ 2123150 h 6395273"/>
                <a:gd name="connsiteX4" fmla="*/ 4272120 w 6158512"/>
                <a:gd name="connsiteY4" fmla="*/ 6183856 h 6395273"/>
                <a:gd name="connsiteX5" fmla="*/ 6032604 w 6158512"/>
                <a:gd name="connsiteY5" fmla="*/ 5783427 h 6395273"/>
                <a:gd name="connsiteX6" fmla="*/ 6158512 w 6158512"/>
                <a:gd name="connsiteY6" fmla="*/ 5718940 h 6395273"/>
                <a:gd name="connsiteX7" fmla="*/ 6158512 w 6158512"/>
                <a:gd name="connsiteY7" fmla="*/ 5956454 h 6395273"/>
                <a:gd name="connsiteX8" fmla="*/ 6124262 w 6158512"/>
                <a:gd name="connsiteY8" fmla="*/ 5973996 h 6395273"/>
                <a:gd name="connsiteX9" fmla="*/ 4272121 w 6158512"/>
                <a:gd name="connsiteY9" fmla="*/ 6395273 h 6395273"/>
                <a:gd name="connsiteX10" fmla="*/ 0 w 6158512"/>
                <a:gd name="connsiteY10" fmla="*/ 2123151 h 6395273"/>
                <a:gd name="connsiteX11" fmla="*/ 515622 w 6158512"/>
                <a:gd name="connsiteY11" fmla="*/ 86804 h 63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512" h="6395273">
                  <a:moveTo>
                    <a:pt x="568356" y="0"/>
                  </a:moveTo>
                  <a:lnTo>
                    <a:pt x="815476" y="0"/>
                  </a:lnTo>
                  <a:lnTo>
                    <a:pt x="701520" y="187577"/>
                  </a:lnTo>
                  <a:cubicBezTo>
                    <a:pt x="388958" y="762952"/>
                    <a:pt x="211415" y="1422317"/>
                    <a:pt x="211415" y="2123150"/>
                  </a:cubicBezTo>
                  <a:cubicBezTo>
                    <a:pt x="211415" y="4365816"/>
                    <a:pt x="2029455" y="6183856"/>
                    <a:pt x="4272120" y="6183856"/>
                  </a:cubicBezTo>
                  <a:cubicBezTo>
                    <a:pt x="4902870" y="6183856"/>
                    <a:pt x="5500031" y="6040047"/>
                    <a:pt x="6032604" y="5783427"/>
                  </a:cubicBezTo>
                  <a:lnTo>
                    <a:pt x="6158512" y="5718940"/>
                  </a:lnTo>
                  <a:lnTo>
                    <a:pt x="6158512" y="5956454"/>
                  </a:lnTo>
                  <a:lnTo>
                    <a:pt x="6124262" y="5973996"/>
                  </a:lnTo>
                  <a:cubicBezTo>
                    <a:pt x="5563962" y="6243976"/>
                    <a:pt x="4935710" y="6395273"/>
                    <a:pt x="4272121" y="6395273"/>
                  </a:cubicBezTo>
                  <a:cubicBezTo>
                    <a:pt x="1912694" y="6395273"/>
                    <a:pt x="0" y="4482579"/>
                    <a:pt x="0" y="2123151"/>
                  </a:cubicBezTo>
                  <a:cubicBezTo>
                    <a:pt x="0" y="1385830"/>
                    <a:pt x="186786" y="692135"/>
                    <a:pt x="515622" y="86804"/>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grpSp>
      <p:sp>
        <p:nvSpPr>
          <p:cNvPr id="11" name="Rectangle 10">
            <a:extLst>
              <a:ext uri="{FF2B5EF4-FFF2-40B4-BE49-F238E27FC236}">
                <a16:creationId xmlns:a16="http://schemas.microsoft.com/office/drawing/2014/main" id="{6A31AD7A-00D3-4508-8B95-82927A9A853D}"/>
              </a:ext>
            </a:extLst>
          </p:cNvPr>
          <p:cNvSpPr/>
          <p:nvPr userDrawn="1"/>
        </p:nvSpPr>
        <p:spPr>
          <a:xfrm>
            <a:off x="7879123" y="6394387"/>
            <a:ext cx="3522534" cy="293350"/>
          </a:xfrm>
          <a:prstGeom prst="rect">
            <a:avLst/>
          </a:prstGeom>
        </p:spPr>
        <p:txBody>
          <a:bodyPr wrap="square">
            <a:spAutoFit/>
          </a:bodyPr>
          <a:lstStyle/>
          <a:p>
            <a:pPr algn="r">
              <a:lnSpc>
                <a:spcPct val="120000"/>
              </a:lnSpc>
            </a:pPr>
            <a:r>
              <a:rPr lang="en-US" sz="1200" dirty="0">
                <a:solidFill>
                  <a:srgbClr val="3A95F4"/>
                </a:solidFill>
                <a:latin typeface="Segoe UI Light" panose="020B0502040204020203" pitchFamily="34" charset="0"/>
                <a:cs typeface="Segoe UI Light" panose="020B0502040204020203" pitchFamily="34" charset="0"/>
              </a:rPr>
              <a:t>www.</a:t>
            </a:r>
            <a:r>
              <a:rPr lang="en-US" sz="1200" b="1" dirty="0">
                <a:solidFill>
                  <a:srgbClr val="3A95F4"/>
                </a:solidFill>
                <a:latin typeface="Segoe UI" panose="020B0502040204020203" pitchFamily="34" charset="0"/>
                <a:cs typeface="Segoe UI" panose="020B0502040204020203" pitchFamily="34" charset="0"/>
              </a:rPr>
              <a:t>socialhealthgrowth</a:t>
            </a:r>
            <a:r>
              <a:rPr lang="en-US" sz="1200" dirty="0">
                <a:solidFill>
                  <a:srgbClr val="3A95F4"/>
                </a:solidFill>
                <a:latin typeface="Segoe UI Light" panose="020B0502040204020203" pitchFamily="34" charset="0"/>
                <a:cs typeface="Segoe UI Light" panose="020B0502040204020203" pitchFamily="34" charset="0"/>
              </a:rPr>
              <a:t>.org</a:t>
            </a:r>
          </a:p>
        </p:txBody>
      </p:sp>
      <p:sp>
        <p:nvSpPr>
          <p:cNvPr id="12" name="TextBox 11">
            <a:extLst>
              <a:ext uri="{FF2B5EF4-FFF2-40B4-BE49-F238E27FC236}">
                <a16:creationId xmlns:a16="http://schemas.microsoft.com/office/drawing/2014/main" id="{29445A9D-1DCD-48EB-BB4D-B7B043CE1720}"/>
              </a:ext>
            </a:extLst>
          </p:cNvPr>
          <p:cNvSpPr txBox="1"/>
          <p:nvPr userDrawn="1"/>
        </p:nvSpPr>
        <p:spPr>
          <a:xfrm>
            <a:off x="0" y="6394387"/>
            <a:ext cx="8969829" cy="769441"/>
          </a:xfrm>
          <a:prstGeom prst="rect">
            <a:avLst/>
          </a:prstGeom>
          <a:noFill/>
        </p:spPr>
        <p:txBody>
          <a:bodyPr wrap="square" rtlCol="0">
            <a:spAutoFit/>
          </a:bodyPr>
          <a:lstStyle/>
          <a:p>
            <a:pPr algn="l">
              <a:defRPr/>
            </a:pPr>
            <a:r>
              <a:rPr lang="en-GB" sz="1100" dirty="0">
                <a:solidFill>
                  <a:schemeClr val="bg1">
                    <a:lumMod val="65000"/>
                  </a:schemeClr>
                </a:solidFill>
              </a:rPr>
              <a:t>This document contains information proprietary to Social Health Growth. This information may not be reproduced, disclosed, or used in whole or in part without the express written permission of Social Health Growth. Computer/Mobile Literacy Program, Social Health Growth</a:t>
            </a:r>
            <a:endParaRPr lang="en-US" sz="1100" dirty="0">
              <a:solidFill>
                <a:schemeClr val="bg1">
                  <a:lumMod val="65000"/>
                </a:schemeClr>
              </a:solidFill>
              <a:latin typeface="Helvetica"/>
              <a:cs typeface="Helvetica"/>
            </a:endParaRPr>
          </a:p>
          <a:p>
            <a:pPr algn="l">
              <a:defRPr/>
            </a:pPr>
            <a:endParaRPr lang="en-US" sz="1100" dirty="0">
              <a:solidFill>
                <a:srgbClr val="898989"/>
              </a:solidFill>
              <a:latin typeface="Helvetica"/>
              <a:cs typeface="Helvetica"/>
            </a:endParaRPr>
          </a:p>
          <a:p>
            <a:pPr algn="l"/>
            <a:endParaRPr lang="en-SG" sz="1100" dirty="0"/>
          </a:p>
        </p:txBody>
      </p:sp>
      <p:sp>
        <p:nvSpPr>
          <p:cNvPr id="13" name="TextBox 12">
            <a:extLst>
              <a:ext uri="{FF2B5EF4-FFF2-40B4-BE49-F238E27FC236}">
                <a16:creationId xmlns:a16="http://schemas.microsoft.com/office/drawing/2014/main" id="{ADAB8040-EC8E-4AB3-A0C5-29C342CA44EA}"/>
              </a:ext>
            </a:extLst>
          </p:cNvPr>
          <p:cNvSpPr txBox="1"/>
          <p:nvPr userDrawn="1"/>
        </p:nvSpPr>
        <p:spPr>
          <a:xfrm>
            <a:off x="11523405" y="6394387"/>
            <a:ext cx="798368" cy="461665"/>
          </a:xfrm>
          <a:prstGeom prst="rect">
            <a:avLst/>
          </a:prstGeom>
          <a:noFill/>
        </p:spPr>
        <p:txBody>
          <a:bodyPr wrap="square" rtlCol="0">
            <a:spAutoFit/>
          </a:bodyPr>
          <a:lstStyle/>
          <a:p>
            <a:pPr algn="ctr"/>
            <a:fld id="{691AF18D-0852-4468-85C6-A271F63CD70E}" type="slidenum">
              <a:rPr lang="en-US" sz="2400" b="1">
                <a:solidFill>
                  <a:schemeClr val="bg2"/>
                </a:solidFill>
                <a:latin typeface="+mj-lt"/>
              </a:rPr>
              <a:pPr algn="ctr"/>
              <a:t>‹#›</a:t>
            </a:fld>
            <a:endParaRPr lang="en-US" sz="2400" b="1" dirty="0">
              <a:solidFill>
                <a:schemeClr val="bg2"/>
              </a:solidFill>
              <a:latin typeface="+mj-lt"/>
              <a:ea typeface="Open Sans Light" panose="020B0306030504020204" pitchFamily="34" charset="0"/>
              <a:cs typeface="Open Sans Light" panose="020B0306030504020204" pitchFamily="34" charset="0"/>
            </a:endParaRPr>
          </a:p>
        </p:txBody>
      </p:sp>
      <p:pic>
        <p:nvPicPr>
          <p:cNvPr id="14" name="Picture 2" descr="Social Health Growth">
            <a:extLst>
              <a:ext uri="{FF2B5EF4-FFF2-40B4-BE49-F238E27FC236}">
                <a16:creationId xmlns:a16="http://schemas.microsoft.com/office/drawing/2014/main" id="{7B71F3BD-9D6F-4233-B200-64078C1A64F7}"/>
              </a:ext>
            </a:extLst>
          </p:cNvPr>
          <p:cNvPicPr>
            <a:picLocks noChangeAspect="1" noChangeArrowheads="1"/>
          </p:cNvPicPr>
          <p:nvPr userDrawn="1"/>
        </p:nvPicPr>
        <p:blipFill>
          <a:blip r:embed="rId26">
            <a:extLst>
              <a:ext uri="{28A0092B-C50C-407E-A947-70E740481C1C}">
                <a14:useLocalDpi xmlns:a14="http://schemas.microsoft.com/office/drawing/2010/main" val="0"/>
              </a:ext>
            </a:extLst>
          </a:blip>
          <a:srcRect/>
          <a:stretch>
            <a:fillRect/>
          </a:stretch>
        </p:blipFill>
        <p:spPr bwMode="auto">
          <a:xfrm>
            <a:off x="282400" y="90129"/>
            <a:ext cx="1696435" cy="549777"/>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8AE5804C-33B8-45F2-9EF5-26261207364A}"/>
              </a:ext>
            </a:extLst>
          </p:cNvPr>
          <p:cNvSpPr txBox="1"/>
          <p:nvPr userDrawn="1"/>
        </p:nvSpPr>
        <p:spPr>
          <a:xfrm>
            <a:off x="-115252" y="555043"/>
            <a:ext cx="2491740" cy="215444"/>
          </a:xfrm>
          <a:prstGeom prst="rect">
            <a:avLst/>
          </a:prstGeom>
          <a:noFill/>
        </p:spPr>
        <p:txBody>
          <a:bodyPr wrap="square" rtlCol="0">
            <a:spAutoFit/>
          </a:bodyPr>
          <a:lstStyle/>
          <a:p>
            <a:pPr algn="ctr"/>
            <a:r>
              <a:rPr lang="en-SG" sz="800" b="1" dirty="0"/>
              <a:t>Computer / Mobile Literacy, Social Health Growth</a:t>
            </a:r>
          </a:p>
        </p:txBody>
      </p:sp>
      <p:sp>
        <p:nvSpPr>
          <p:cNvPr id="17" name="Oval 16">
            <a:extLst>
              <a:ext uri="{FF2B5EF4-FFF2-40B4-BE49-F238E27FC236}">
                <a16:creationId xmlns:a16="http://schemas.microsoft.com/office/drawing/2014/main" id="{A89555E5-F915-4611-B714-ADF9ED3FF153}"/>
              </a:ext>
            </a:extLst>
          </p:cNvPr>
          <p:cNvSpPr/>
          <p:nvPr userDrawn="1"/>
        </p:nvSpPr>
        <p:spPr>
          <a:xfrm>
            <a:off x="-499962" y="5489363"/>
            <a:ext cx="999924" cy="999924"/>
          </a:xfrm>
          <a:prstGeom prst="ellipse">
            <a:avLst/>
          </a:prstGeom>
          <a:gradFill flip="none" rotWithShape="1">
            <a:gsLst>
              <a:gs pos="0">
                <a:srgbClr val="439BF7"/>
              </a:gs>
              <a:gs pos="100000">
                <a:srgbClr val="439BF7">
                  <a:lumMod val="75000"/>
                </a:srgbClr>
              </a:gs>
            </a:gsLst>
            <a:lin ang="0" scaled="1"/>
            <a:tileRect/>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7536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911FFAD-0442-4561-AA74-9CFF0649B419}"/>
              </a:ext>
            </a:extLst>
          </p:cNvPr>
          <p:cNvSpPr/>
          <p:nvPr userDrawn="1"/>
        </p:nvSpPr>
        <p:spPr>
          <a:xfrm flipV="1">
            <a:off x="0" y="0"/>
            <a:ext cx="6795611" cy="6811230"/>
          </a:xfrm>
          <a:custGeom>
            <a:avLst/>
            <a:gdLst>
              <a:gd name="connsiteX0" fmla="*/ 0 w 4615373"/>
              <a:gd name="connsiteY0" fmla="*/ 0 h 4625981"/>
              <a:gd name="connsiteX1" fmla="*/ 3267310 w 4615373"/>
              <a:gd name="connsiteY1" fmla="*/ 1355564 h 4625981"/>
              <a:gd name="connsiteX2" fmla="*/ 4615361 w 4615373"/>
              <a:gd name="connsiteY2" fmla="*/ 4625981 h 4625981"/>
              <a:gd name="connsiteX3" fmla="*/ 0 w 4615373"/>
              <a:gd name="connsiteY3" fmla="*/ 4615373 h 4625981"/>
              <a:gd name="connsiteX4" fmla="*/ 0 w 4615373"/>
              <a:gd name="connsiteY4" fmla="*/ 0 h 46259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15373" h="4625981">
                <a:moveTo>
                  <a:pt x="0" y="0"/>
                </a:moveTo>
                <a:cubicBezTo>
                  <a:pt x="1225911" y="0"/>
                  <a:pt x="2401457" y="487718"/>
                  <a:pt x="3267310" y="1355564"/>
                </a:cubicBezTo>
                <a:cubicBezTo>
                  <a:pt x="4133164" y="2223409"/>
                  <a:pt x="4618179" y="3400073"/>
                  <a:pt x="4615361" y="4625981"/>
                </a:cubicBezTo>
                <a:lnTo>
                  <a:pt x="0" y="4615373"/>
                </a:lnTo>
                <a:lnTo>
                  <a:pt x="0" y="0"/>
                </a:lnTo>
                <a:close/>
              </a:path>
            </a:pathLst>
          </a:custGeom>
          <a:gradFill flip="none" rotWithShape="1">
            <a:gsLst>
              <a:gs pos="100000">
                <a:schemeClr val="bg1"/>
              </a:gs>
              <a:gs pos="1000">
                <a:schemeClr val="bg1">
                  <a:lumMod val="95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8" name="Group 7">
            <a:extLst>
              <a:ext uri="{FF2B5EF4-FFF2-40B4-BE49-F238E27FC236}">
                <a16:creationId xmlns:a16="http://schemas.microsoft.com/office/drawing/2014/main" id="{19B5CC15-9FB5-4098-BCFF-5D7B9B0550B7}"/>
              </a:ext>
            </a:extLst>
          </p:cNvPr>
          <p:cNvGrpSpPr/>
          <p:nvPr userDrawn="1"/>
        </p:nvGrpSpPr>
        <p:grpSpPr>
          <a:xfrm>
            <a:off x="7771386" y="0"/>
            <a:ext cx="4420614" cy="4597671"/>
            <a:chOff x="11447862" y="0"/>
            <a:chExt cx="8029176" cy="8350765"/>
          </a:xfrm>
        </p:grpSpPr>
        <p:sp>
          <p:nvSpPr>
            <p:cNvPr id="9" name="Freeform: Shape 8">
              <a:extLst>
                <a:ext uri="{FF2B5EF4-FFF2-40B4-BE49-F238E27FC236}">
                  <a16:creationId xmlns:a16="http://schemas.microsoft.com/office/drawing/2014/main" id="{7B320C86-1FF8-4791-A8CE-4FEC20046C22}"/>
                </a:ext>
              </a:extLst>
            </p:cNvPr>
            <p:cNvSpPr/>
            <p:nvPr/>
          </p:nvSpPr>
          <p:spPr>
            <a:xfrm>
              <a:off x="12000681" y="0"/>
              <a:ext cx="7476357" cy="7797089"/>
            </a:xfrm>
            <a:custGeom>
              <a:avLst/>
              <a:gdLst>
                <a:gd name="connsiteX0" fmla="*/ 5650693 w 5734490"/>
                <a:gd name="connsiteY0" fmla="*/ 0 h 5971251"/>
                <a:gd name="connsiteX1" fmla="*/ 5734490 w 5734490"/>
                <a:gd name="connsiteY1" fmla="*/ 0 h 5971251"/>
                <a:gd name="connsiteX2" fmla="*/ 5734490 w 5734490"/>
                <a:gd name="connsiteY2" fmla="*/ 76160 h 5971251"/>
                <a:gd name="connsiteX3" fmla="*/ 639966 w 5734490"/>
                <a:gd name="connsiteY3" fmla="*/ 0 h 5971251"/>
                <a:gd name="connsiteX4" fmla="*/ 2045505 w 5734490"/>
                <a:gd name="connsiteY4" fmla="*/ 0 h 5971251"/>
                <a:gd name="connsiteX5" fmla="*/ 1877574 w 5734490"/>
                <a:gd name="connsiteY5" fmla="*/ 152626 h 5971251"/>
                <a:gd name="connsiteX6" fmla="*/ 1061356 w 5734490"/>
                <a:gd name="connsiteY6" fmla="*/ 2123151 h 5971251"/>
                <a:gd name="connsiteX7" fmla="*/ 3848099 w 5734490"/>
                <a:gd name="connsiteY7" fmla="*/ 4909894 h 5971251"/>
                <a:gd name="connsiteX8" fmla="*/ 5620726 w 5734490"/>
                <a:gd name="connsiteY8" fmla="*/ 4273538 h 5971251"/>
                <a:gd name="connsiteX9" fmla="*/ 5734490 w 5734490"/>
                <a:gd name="connsiteY9" fmla="*/ 4170142 h 5971251"/>
                <a:gd name="connsiteX10" fmla="*/ 5734490 w 5734490"/>
                <a:gd name="connsiteY10" fmla="*/ 5476816 h 5971251"/>
                <a:gd name="connsiteX11" fmla="*/ 5682332 w 5734490"/>
                <a:gd name="connsiteY11" fmla="*/ 5506806 h 5971251"/>
                <a:gd name="connsiteX12" fmla="*/ 3848099 w 5734490"/>
                <a:gd name="connsiteY12" fmla="*/ 5971251 h 5971251"/>
                <a:gd name="connsiteX13" fmla="*/ 0 w 5734490"/>
                <a:gd name="connsiteY13" fmla="*/ 2123151 h 5971251"/>
                <a:gd name="connsiteX14" fmla="*/ 464444 w 5734490"/>
                <a:gd name="connsiteY14" fmla="*/ 288918 h 5971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734490" h="5971251">
                  <a:moveTo>
                    <a:pt x="5650693" y="0"/>
                  </a:moveTo>
                  <a:lnTo>
                    <a:pt x="5734490" y="0"/>
                  </a:lnTo>
                  <a:lnTo>
                    <a:pt x="5734490" y="76160"/>
                  </a:lnTo>
                  <a:close/>
                  <a:moveTo>
                    <a:pt x="639966" y="0"/>
                  </a:moveTo>
                  <a:lnTo>
                    <a:pt x="2045505" y="0"/>
                  </a:lnTo>
                  <a:lnTo>
                    <a:pt x="1877574" y="152626"/>
                  </a:lnTo>
                  <a:cubicBezTo>
                    <a:pt x="1373273" y="656927"/>
                    <a:pt x="1061356" y="1353613"/>
                    <a:pt x="1061356" y="2123151"/>
                  </a:cubicBezTo>
                  <a:cubicBezTo>
                    <a:pt x="1061356" y="3662227"/>
                    <a:pt x="2309023" y="4909894"/>
                    <a:pt x="3848099" y="4909894"/>
                  </a:cubicBezTo>
                  <a:cubicBezTo>
                    <a:pt x="4521445" y="4909894"/>
                    <a:pt x="5139013" y="4671083"/>
                    <a:pt x="5620726" y="4273538"/>
                  </a:cubicBezTo>
                  <a:lnTo>
                    <a:pt x="5734490" y="4170142"/>
                  </a:lnTo>
                  <a:lnTo>
                    <a:pt x="5734490" y="5476816"/>
                  </a:lnTo>
                  <a:lnTo>
                    <a:pt x="5682332" y="5506806"/>
                  </a:lnTo>
                  <a:cubicBezTo>
                    <a:pt x="5137082" y="5803004"/>
                    <a:pt x="4512239" y="5971251"/>
                    <a:pt x="3848099" y="5971251"/>
                  </a:cubicBezTo>
                  <a:cubicBezTo>
                    <a:pt x="1722852" y="5971251"/>
                    <a:pt x="0" y="4248398"/>
                    <a:pt x="0" y="2123151"/>
                  </a:cubicBezTo>
                  <a:cubicBezTo>
                    <a:pt x="0" y="1459012"/>
                    <a:pt x="168247" y="834168"/>
                    <a:pt x="464444" y="288918"/>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dirty="0"/>
            </a:p>
          </p:txBody>
        </p:sp>
        <p:sp>
          <p:nvSpPr>
            <p:cNvPr id="10" name="Freeform: Shape 9">
              <a:extLst>
                <a:ext uri="{FF2B5EF4-FFF2-40B4-BE49-F238E27FC236}">
                  <a16:creationId xmlns:a16="http://schemas.microsoft.com/office/drawing/2014/main" id="{D6DA7669-195B-4F32-B0B2-3D46B271EC09}"/>
                </a:ext>
              </a:extLst>
            </p:cNvPr>
            <p:cNvSpPr/>
            <p:nvPr/>
          </p:nvSpPr>
          <p:spPr>
            <a:xfrm>
              <a:off x="11447862" y="0"/>
              <a:ext cx="8029176" cy="8350765"/>
            </a:xfrm>
            <a:custGeom>
              <a:avLst/>
              <a:gdLst>
                <a:gd name="connsiteX0" fmla="*/ 568356 w 6158512"/>
                <a:gd name="connsiteY0" fmla="*/ 0 h 6395273"/>
                <a:gd name="connsiteX1" fmla="*/ 815476 w 6158512"/>
                <a:gd name="connsiteY1" fmla="*/ 0 h 6395273"/>
                <a:gd name="connsiteX2" fmla="*/ 701520 w 6158512"/>
                <a:gd name="connsiteY2" fmla="*/ 187577 h 6395273"/>
                <a:gd name="connsiteX3" fmla="*/ 211415 w 6158512"/>
                <a:gd name="connsiteY3" fmla="*/ 2123150 h 6395273"/>
                <a:gd name="connsiteX4" fmla="*/ 4272120 w 6158512"/>
                <a:gd name="connsiteY4" fmla="*/ 6183856 h 6395273"/>
                <a:gd name="connsiteX5" fmla="*/ 6032604 w 6158512"/>
                <a:gd name="connsiteY5" fmla="*/ 5783427 h 6395273"/>
                <a:gd name="connsiteX6" fmla="*/ 6158512 w 6158512"/>
                <a:gd name="connsiteY6" fmla="*/ 5718940 h 6395273"/>
                <a:gd name="connsiteX7" fmla="*/ 6158512 w 6158512"/>
                <a:gd name="connsiteY7" fmla="*/ 5956454 h 6395273"/>
                <a:gd name="connsiteX8" fmla="*/ 6124262 w 6158512"/>
                <a:gd name="connsiteY8" fmla="*/ 5973996 h 6395273"/>
                <a:gd name="connsiteX9" fmla="*/ 4272121 w 6158512"/>
                <a:gd name="connsiteY9" fmla="*/ 6395273 h 6395273"/>
                <a:gd name="connsiteX10" fmla="*/ 0 w 6158512"/>
                <a:gd name="connsiteY10" fmla="*/ 2123151 h 6395273"/>
                <a:gd name="connsiteX11" fmla="*/ 515622 w 6158512"/>
                <a:gd name="connsiteY11" fmla="*/ 86804 h 63952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58512" h="6395273">
                  <a:moveTo>
                    <a:pt x="568356" y="0"/>
                  </a:moveTo>
                  <a:lnTo>
                    <a:pt x="815476" y="0"/>
                  </a:lnTo>
                  <a:lnTo>
                    <a:pt x="701520" y="187577"/>
                  </a:lnTo>
                  <a:cubicBezTo>
                    <a:pt x="388958" y="762952"/>
                    <a:pt x="211415" y="1422317"/>
                    <a:pt x="211415" y="2123150"/>
                  </a:cubicBezTo>
                  <a:cubicBezTo>
                    <a:pt x="211415" y="4365816"/>
                    <a:pt x="2029455" y="6183856"/>
                    <a:pt x="4272120" y="6183856"/>
                  </a:cubicBezTo>
                  <a:cubicBezTo>
                    <a:pt x="4902870" y="6183856"/>
                    <a:pt x="5500031" y="6040047"/>
                    <a:pt x="6032604" y="5783427"/>
                  </a:cubicBezTo>
                  <a:lnTo>
                    <a:pt x="6158512" y="5718940"/>
                  </a:lnTo>
                  <a:lnTo>
                    <a:pt x="6158512" y="5956454"/>
                  </a:lnTo>
                  <a:lnTo>
                    <a:pt x="6124262" y="5973996"/>
                  </a:lnTo>
                  <a:cubicBezTo>
                    <a:pt x="5563962" y="6243976"/>
                    <a:pt x="4935710" y="6395273"/>
                    <a:pt x="4272121" y="6395273"/>
                  </a:cubicBezTo>
                  <a:cubicBezTo>
                    <a:pt x="1912694" y="6395273"/>
                    <a:pt x="0" y="4482579"/>
                    <a:pt x="0" y="2123151"/>
                  </a:cubicBezTo>
                  <a:cubicBezTo>
                    <a:pt x="0" y="1385830"/>
                    <a:pt x="186786" y="692135"/>
                    <a:pt x="515622" y="86804"/>
                  </a:cubicBezTo>
                  <a:close/>
                </a:path>
              </a:pathLst>
            </a:custGeom>
            <a:solidFill>
              <a:srgbClr val="F8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76"/>
            </a:p>
          </p:txBody>
        </p:sp>
      </p:grpSp>
      <p:sp>
        <p:nvSpPr>
          <p:cNvPr id="14" name="Rectangle 13">
            <a:extLst>
              <a:ext uri="{FF2B5EF4-FFF2-40B4-BE49-F238E27FC236}">
                <a16:creationId xmlns:a16="http://schemas.microsoft.com/office/drawing/2014/main" id="{0BB28A02-826D-4D27-9619-3993B3331324}"/>
              </a:ext>
            </a:extLst>
          </p:cNvPr>
          <p:cNvSpPr/>
          <p:nvPr userDrawn="1"/>
        </p:nvSpPr>
        <p:spPr>
          <a:xfrm>
            <a:off x="7879123" y="6394387"/>
            <a:ext cx="3522534" cy="293350"/>
          </a:xfrm>
          <a:prstGeom prst="rect">
            <a:avLst/>
          </a:prstGeom>
        </p:spPr>
        <p:txBody>
          <a:bodyPr wrap="square">
            <a:spAutoFit/>
          </a:bodyPr>
          <a:lstStyle/>
          <a:p>
            <a:pPr algn="r">
              <a:lnSpc>
                <a:spcPct val="120000"/>
              </a:lnSpc>
            </a:pPr>
            <a:r>
              <a:rPr lang="en-US" sz="1200" dirty="0">
                <a:solidFill>
                  <a:schemeClr val="accent1"/>
                </a:solidFill>
                <a:latin typeface="Segoe UI Light" panose="020B0502040204020203" pitchFamily="34" charset="0"/>
                <a:cs typeface="Segoe UI Light" panose="020B0502040204020203" pitchFamily="34" charset="0"/>
              </a:rPr>
              <a:t>www.</a:t>
            </a:r>
            <a:r>
              <a:rPr lang="en-US" sz="1200" b="1" dirty="0">
                <a:solidFill>
                  <a:schemeClr val="accent1"/>
                </a:solidFill>
                <a:latin typeface="Segoe UI" panose="020B0502040204020203" pitchFamily="34" charset="0"/>
                <a:cs typeface="Segoe UI" panose="020B0502040204020203" pitchFamily="34" charset="0"/>
              </a:rPr>
              <a:t>socialhealthgrowth</a:t>
            </a:r>
            <a:r>
              <a:rPr lang="en-US" sz="1200" dirty="0">
                <a:solidFill>
                  <a:schemeClr val="accent1"/>
                </a:solidFill>
                <a:latin typeface="Segoe UI Light" panose="020B0502040204020203" pitchFamily="34" charset="0"/>
                <a:cs typeface="Segoe UI Light" panose="020B0502040204020203" pitchFamily="34" charset="0"/>
              </a:rPr>
              <a:t>.org</a:t>
            </a:r>
          </a:p>
        </p:txBody>
      </p:sp>
      <p:sp>
        <p:nvSpPr>
          <p:cNvPr id="2" name="TextBox 1">
            <a:extLst>
              <a:ext uri="{FF2B5EF4-FFF2-40B4-BE49-F238E27FC236}">
                <a16:creationId xmlns:a16="http://schemas.microsoft.com/office/drawing/2014/main" id="{A06B93AD-644C-4030-A961-573A6720D062}"/>
              </a:ext>
            </a:extLst>
          </p:cNvPr>
          <p:cNvSpPr txBox="1"/>
          <p:nvPr userDrawn="1"/>
        </p:nvSpPr>
        <p:spPr>
          <a:xfrm>
            <a:off x="0" y="6394387"/>
            <a:ext cx="8969829" cy="769441"/>
          </a:xfrm>
          <a:prstGeom prst="rect">
            <a:avLst/>
          </a:prstGeom>
          <a:noFill/>
        </p:spPr>
        <p:txBody>
          <a:bodyPr wrap="square" rtlCol="0">
            <a:spAutoFit/>
          </a:bodyPr>
          <a:lstStyle/>
          <a:p>
            <a:pPr algn="l">
              <a:defRPr/>
            </a:pPr>
            <a:r>
              <a:rPr lang="en-GB" sz="1100" dirty="0">
                <a:solidFill>
                  <a:schemeClr val="bg1">
                    <a:lumMod val="65000"/>
                  </a:schemeClr>
                </a:solidFill>
              </a:rPr>
              <a:t>This document contains information proprietary to Social Health Growth. This information may not be reproduced, disclosed, or used in whole or in part without the express written permission of Social Health Growth. Copyright 2020 Computer/Mobile Literacy Program, Social Health Growth</a:t>
            </a:r>
            <a:endParaRPr lang="en-US" sz="1100" dirty="0">
              <a:solidFill>
                <a:schemeClr val="bg1">
                  <a:lumMod val="65000"/>
                </a:schemeClr>
              </a:solidFill>
              <a:latin typeface="Helvetica"/>
              <a:cs typeface="Helvetica"/>
            </a:endParaRPr>
          </a:p>
          <a:p>
            <a:pPr algn="l">
              <a:defRPr/>
            </a:pPr>
            <a:endParaRPr lang="en-US" sz="1100" dirty="0">
              <a:solidFill>
                <a:srgbClr val="898989"/>
              </a:solidFill>
              <a:latin typeface="Helvetica"/>
              <a:cs typeface="Helvetica"/>
            </a:endParaRPr>
          </a:p>
          <a:p>
            <a:pPr algn="l"/>
            <a:endParaRPr lang="en-SG" sz="1100" dirty="0"/>
          </a:p>
        </p:txBody>
      </p:sp>
      <p:sp>
        <p:nvSpPr>
          <p:cNvPr id="4" name="TextBox 3">
            <a:extLst>
              <a:ext uri="{FF2B5EF4-FFF2-40B4-BE49-F238E27FC236}">
                <a16:creationId xmlns:a16="http://schemas.microsoft.com/office/drawing/2014/main" id="{A308DE0F-9F80-447F-B628-868548058E3D}"/>
              </a:ext>
            </a:extLst>
          </p:cNvPr>
          <p:cNvSpPr txBox="1"/>
          <p:nvPr userDrawn="1"/>
        </p:nvSpPr>
        <p:spPr>
          <a:xfrm>
            <a:off x="11523405" y="6394387"/>
            <a:ext cx="798368" cy="461665"/>
          </a:xfrm>
          <a:prstGeom prst="rect">
            <a:avLst/>
          </a:prstGeom>
          <a:noFill/>
        </p:spPr>
        <p:txBody>
          <a:bodyPr wrap="square" rtlCol="0">
            <a:spAutoFit/>
          </a:bodyPr>
          <a:lstStyle/>
          <a:p>
            <a:pPr algn="ctr"/>
            <a:fld id="{691AF18D-0852-4468-85C6-A271F63CD70E}" type="slidenum">
              <a:rPr lang="en-US" sz="2400" b="1">
                <a:solidFill>
                  <a:schemeClr val="bg2"/>
                </a:solidFill>
                <a:latin typeface="+mj-lt"/>
              </a:rPr>
              <a:pPr algn="ctr"/>
              <a:t>‹#›</a:t>
            </a:fld>
            <a:endParaRPr lang="en-US" sz="2400" b="1" dirty="0">
              <a:solidFill>
                <a:schemeClr val="bg2"/>
              </a:solidFill>
              <a:latin typeface="+mj-lt"/>
              <a:ea typeface="Open Sans Light" panose="020B0306030504020204" pitchFamily="34" charset="0"/>
              <a:cs typeface="Open Sans Light" panose="020B0306030504020204" pitchFamily="34" charset="0"/>
            </a:endParaRPr>
          </a:p>
        </p:txBody>
      </p:sp>
      <p:pic>
        <p:nvPicPr>
          <p:cNvPr id="5" name="Picture 2" descr="Social Health Growth">
            <a:extLst>
              <a:ext uri="{FF2B5EF4-FFF2-40B4-BE49-F238E27FC236}">
                <a16:creationId xmlns:a16="http://schemas.microsoft.com/office/drawing/2014/main" id="{AFB69C83-8B79-4A6C-8757-FDA5989254F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282400" y="90129"/>
            <a:ext cx="1696435" cy="549777"/>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0E1393DE-5252-470D-9309-B5C8FB8D598A}"/>
              </a:ext>
            </a:extLst>
          </p:cNvPr>
          <p:cNvSpPr txBox="1"/>
          <p:nvPr userDrawn="1"/>
        </p:nvSpPr>
        <p:spPr>
          <a:xfrm>
            <a:off x="-115252" y="555043"/>
            <a:ext cx="2491740" cy="215444"/>
          </a:xfrm>
          <a:prstGeom prst="rect">
            <a:avLst/>
          </a:prstGeom>
          <a:noFill/>
        </p:spPr>
        <p:txBody>
          <a:bodyPr wrap="square" rtlCol="0">
            <a:spAutoFit/>
          </a:bodyPr>
          <a:lstStyle/>
          <a:p>
            <a:pPr algn="ctr"/>
            <a:r>
              <a:rPr lang="en-SG" sz="800" b="1" dirty="0"/>
              <a:t>Computer / Mobile Literacy, Social Health Growth</a:t>
            </a:r>
          </a:p>
        </p:txBody>
      </p:sp>
    </p:spTree>
    <p:extLst>
      <p:ext uri="{BB962C8B-B14F-4D97-AF65-F5344CB8AC3E}">
        <p14:creationId xmlns:p14="http://schemas.microsoft.com/office/powerpoint/2010/main" val="280453446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8" r:id="rId12"/>
    <p:sldLayoutId id="214748369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4.xml"/></Relationships>
</file>

<file path=ppt/slides/_rels/slide10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0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10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4.xml"/></Relationships>
</file>

<file path=ppt/slides/_rels/slide103.xml.rels><?xml version="1.0" encoding="UTF-8" standalone="yes"?>
<Relationships xmlns="http://schemas.openxmlformats.org/package/2006/relationships"><Relationship Id="rId3" Type="http://schemas.openxmlformats.org/officeDocument/2006/relationships/hyperlink" Target="http://www.socialhealthgrowth.org/" TargetMode="External"/><Relationship Id="rId2" Type="http://schemas.openxmlformats.org/officeDocument/2006/relationships/image" Target="../media/image41.png"/><Relationship Id="rId1" Type="http://schemas.openxmlformats.org/officeDocument/2006/relationships/slideLayout" Target="../slideLayouts/slideLayout37.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pn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7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7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7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74.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7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7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4.xml"/></Relationships>
</file>

<file path=ppt/slides/_rels/slide7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7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7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8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4.xml"/></Relationships>
</file>

<file path=ppt/slides/_rels/slide8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8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4.xml"/></Relationships>
</file>

<file path=ppt/slides/_rels/slide8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6.png"/><Relationship Id="rId1" Type="http://schemas.openxmlformats.org/officeDocument/2006/relationships/slideLayout" Target="../slideLayouts/slideLayout14.xml"/></Relationships>
</file>

<file path=ppt/slides/_rels/slide8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8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8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4.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9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9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14.xml"/></Relationships>
</file>

<file path=ppt/slides/_rels/slide9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9.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BCE16DB-FD2A-4795-9DCA-A5170717063C}"/>
              </a:ext>
            </a:extLst>
          </p:cNvPr>
          <p:cNvSpPr txBox="1"/>
          <p:nvPr/>
        </p:nvSpPr>
        <p:spPr>
          <a:xfrm>
            <a:off x="0" y="1704975"/>
            <a:ext cx="12192000" cy="2097585"/>
          </a:xfrm>
          <a:prstGeom prst="rect">
            <a:avLst/>
          </a:prstGeom>
          <a:solidFill>
            <a:srgbClr val="439BF7">
              <a:lumMod val="20000"/>
              <a:lumOff val="80000"/>
            </a:srgbClr>
          </a:solid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SG" sz="1800" b="0" i="0" u="none" strike="noStrike" kern="0" cap="none" spc="0" normalizeH="0" baseline="0" noProof="0" dirty="0">
              <a:ln>
                <a:noFill/>
              </a:ln>
              <a:solidFill>
                <a:srgbClr val="000000"/>
              </a:solidFill>
              <a:effectLst/>
              <a:uLnTx/>
              <a:uFillTx/>
            </a:endParaRPr>
          </a:p>
        </p:txBody>
      </p:sp>
      <p:sp>
        <p:nvSpPr>
          <p:cNvPr id="6" name="TextBox 5">
            <a:extLst>
              <a:ext uri="{FF2B5EF4-FFF2-40B4-BE49-F238E27FC236}">
                <a16:creationId xmlns:a16="http://schemas.microsoft.com/office/drawing/2014/main" id="{DE2BF46C-E3FA-443F-BA1C-8DF2DB4E3269}"/>
              </a:ext>
            </a:extLst>
          </p:cNvPr>
          <p:cNvSpPr txBox="1"/>
          <p:nvPr/>
        </p:nvSpPr>
        <p:spPr>
          <a:xfrm>
            <a:off x="-209550" y="1944823"/>
            <a:ext cx="12401551" cy="2123658"/>
          </a:xfrm>
          <a:prstGeom prst="rect">
            <a:avLst/>
          </a:prstGeom>
          <a:noFill/>
        </p:spPr>
        <p:txBody>
          <a:bodyPr wrap="square" rtlCol="0">
            <a:spAutoFit/>
          </a:bodyPr>
          <a:lstStyle/>
          <a:p>
            <a:pPr marL="0" marR="0" lvl="0" indent="0" algn="r" defTabSz="914400" eaLnBrk="1" fontAlgn="auto" latinLnBrk="0" hangingPunct="1">
              <a:lnSpc>
                <a:spcPct val="100000"/>
              </a:lnSpc>
              <a:spcBef>
                <a:spcPts val="0"/>
              </a:spcBef>
              <a:spcAft>
                <a:spcPts val="0"/>
              </a:spcAft>
              <a:buClrTx/>
              <a:buSzTx/>
              <a:buFontTx/>
              <a:buNone/>
              <a:tabLst/>
              <a:defRPr/>
            </a:pPr>
            <a:r>
              <a:rPr kumimoji="0" lang="en-SG" sz="6000" b="0" i="0" u="none" strike="noStrike" kern="0" cap="none" spc="0" normalizeH="0" baseline="0" noProof="0" dirty="0">
                <a:ln>
                  <a:noFill/>
                </a:ln>
                <a:solidFill>
                  <a:srgbClr val="000000"/>
                </a:solidFill>
                <a:effectLst/>
                <a:uLnTx/>
                <a:uFillTx/>
              </a:rPr>
              <a:t>Computer &amp; Mobile Literacy Program</a:t>
            </a:r>
          </a:p>
          <a:p>
            <a:pPr marL="0" marR="0" lvl="0" indent="0" algn="r" defTabSz="914400" eaLnBrk="1" fontAlgn="auto" latinLnBrk="0" hangingPunct="1">
              <a:lnSpc>
                <a:spcPct val="100000"/>
              </a:lnSpc>
              <a:spcBef>
                <a:spcPts val="0"/>
              </a:spcBef>
              <a:spcAft>
                <a:spcPts val="0"/>
              </a:spcAft>
              <a:buClrTx/>
              <a:buSzTx/>
              <a:buFontTx/>
              <a:buNone/>
              <a:tabLst/>
              <a:defRPr/>
            </a:pPr>
            <a:r>
              <a:rPr lang="en-SG" sz="4000" kern="0" dirty="0">
                <a:solidFill>
                  <a:srgbClr val="000000"/>
                </a:solidFill>
              </a:rPr>
              <a:t>Microsoft Word Basic – Part 1: Word Fundamentals</a:t>
            </a:r>
            <a:endParaRPr kumimoji="0" lang="en-SG" sz="4000" b="0" i="0" u="none" strike="noStrike" kern="0" cap="none" spc="0" normalizeH="0" baseline="0" noProof="0" dirty="0">
              <a:ln>
                <a:noFill/>
              </a:ln>
              <a:solidFill>
                <a:srgbClr val="000000"/>
              </a:solidFill>
              <a:effectLst/>
              <a:uLnTx/>
              <a:uFillTx/>
            </a:endParaRPr>
          </a:p>
          <a:p>
            <a:pPr marL="0" marR="0" lvl="0" indent="0" algn="r" defTabSz="914400" eaLnBrk="1" fontAlgn="auto" latinLnBrk="0" hangingPunct="1">
              <a:lnSpc>
                <a:spcPct val="100000"/>
              </a:lnSpc>
              <a:spcBef>
                <a:spcPts val="0"/>
              </a:spcBef>
              <a:spcAft>
                <a:spcPts val="0"/>
              </a:spcAft>
              <a:buClrTx/>
              <a:buSzTx/>
              <a:buFontTx/>
              <a:buNone/>
              <a:tabLst/>
              <a:defRPr/>
            </a:pPr>
            <a:endParaRPr kumimoji="0" lang="en-SG" sz="3200" b="0" i="0" u="none" strike="noStrike" kern="0" cap="none" spc="0" normalizeH="0" baseline="0" noProof="0" dirty="0">
              <a:ln>
                <a:noFill/>
              </a:ln>
              <a:solidFill>
                <a:srgbClr val="000000"/>
              </a:solidFill>
              <a:effectLst/>
              <a:uLnTx/>
              <a:uFillTx/>
            </a:endParaRPr>
          </a:p>
        </p:txBody>
      </p:sp>
    </p:spTree>
    <p:extLst>
      <p:ext uri="{BB962C8B-B14F-4D97-AF65-F5344CB8AC3E}">
        <p14:creationId xmlns:p14="http://schemas.microsoft.com/office/powerpoint/2010/main" val="11812959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D7C35D0-ECB0-422D-9522-FBAEAF95F864}"/>
              </a:ext>
            </a:extLst>
          </p:cNvPr>
          <p:cNvPicPr>
            <a:picLocks noChangeAspect="1"/>
          </p:cNvPicPr>
          <p:nvPr/>
        </p:nvPicPr>
        <p:blipFill>
          <a:blip r:embed="rId2"/>
          <a:stretch>
            <a:fillRect/>
          </a:stretch>
        </p:blipFill>
        <p:spPr>
          <a:xfrm>
            <a:off x="577157" y="902282"/>
            <a:ext cx="7518647" cy="5405610"/>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Understand the Screen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algn="just" fontAlgn="base"/>
            <a:r>
              <a:rPr lang="en-GB" sz="2400" dirty="0"/>
              <a:t>Tell Me Search Box: Allows you to search for commands by typing out keywords.</a:t>
            </a:r>
          </a:p>
          <a:p>
            <a:pPr algn="just" fontAlgn="base"/>
            <a:r>
              <a:rPr lang="zh-CN" altLang="en-US" sz="2400" dirty="0">
                <a:solidFill>
                  <a:srgbClr val="0070C0"/>
                </a:solidFill>
              </a:rPr>
              <a:t>告诉我搜索框：允许您通过键入关键字来搜索命令</a:t>
            </a:r>
            <a:endParaRPr lang="en-GB" sz="2400" dirty="0">
              <a:solidFill>
                <a:srgbClr val="0070C0"/>
              </a:solidFill>
            </a:endParaRPr>
          </a:p>
        </p:txBody>
      </p:sp>
    </p:spTree>
    <p:extLst>
      <p:ext uri="{BB962C8B-B14F-4D97-AF65-F5344CB8AC3E}">
        <p14:creationId xmlns:p14="http://schemas.microsoft.com/office/powerpoint/2010/main" val="24185635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4E8991-BC8F-44CD-AB6A-BA1C8C9CBF77}"/>
              </a:ext>
            </a:extLst>
          </p:cNvPr>
          <p:cNvPicPr>
            <a:picLocks noChangeAspect="1"/>
          </p:cNvPicPr>
          <p:nvPr/>
        </p:nvPicPr>
        <p:blipFill>
          <a:blip r:embed="rId2"/>
          <a:stretch>
            <a:fillRect/>
          </a:stretch>
        </p:blipFill>
        <p:spPr>
          <a:xfrm>
            <a:off x="667676" y="1396902"/>
            <a:ext cx="5998121" cy="501235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Close &amp; Exit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2677656"/>
          </a:xfrm>
          <a:prstGeom prst="rect">
            <a:avLst/>
          </a:prstGeom>
          <a:noFill/>
        </p:spPr>
        <p:txBody>
          <a:bodyPr wrap="square" rtlCol="0">
            <a:spAutoFit/>
          </a:bodyPr>
          <a:lstStyle/>
          <a:p>
            <a:pPr algn="just" fontAlgn="base"/>
            <a:r>
              <a:rPr lang="en-GB" sz="2400" dirty="0"/>
              <a:t>If you have not saved the document since making changes, a dialog box will appear asking if you want to save the changes to the document. </a:t>
            </a:r>
          </a:p>
          <a:p>
            <a:pPr algn="just" fontAlgn="base"/>
            <a:r>
              <a:rPr lang="zh-CN" altLang="en-US" sz="2400" dirty="0">
                <a:solidFill>
                  <a:srgbClr val="0070C0"/>
                </a:solidFill>
              </a:rPr>
              <a:t>如果您在进行更改后尚未保存文档，则会出现一个对话框，询问您是否要保存对文档的更改。</a:t>
            </a:r>
            <a:endParaRPr lang="en-GB" sz="2400" dirty="0">
              <a:solidFill>
                <a:srgbClr val="0070C0"/>
              </a:solidFill>
            </a:endParaRPr>
          </a:p>
        </p:txBody>
      </p:sp>
    </p:spTree>
    <p:extLst>
      <p:ext uri="{BB962C8B-B14F-4D97-AF65-F5344CB8AC3E}">
        <p14:creationId xmlns:p14="http://schemas.microsoft.com/office/powerpoint/2010/main" val="593414353"/>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4E8991-BC8F-44CD-AB6A-BA1C8C9CBF77}"/>
              </a:ext>
            </a:extLst>
          </p:cNvPr>
          <p:cNvPicPr>
            <a:picLocks noChangeAspect="1"/>
          </p:cNvPicPr>
          <p:nvPr/>
        </p:nvPicPr>
        <p:blipFill>
          <a:blip r:embed="rId2"/>
          <a:stretch>
            <a:fillRect/>
          </a:stretch>
        </p:blipFill>
        <p:spPr>
          <a:xfrm>
            <a:off x="667676" y="1396902"/>
            <a:ext cx="5998121" cy="501235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Close &amp; Exit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416320"/>
          </a:xfrm>
          <a:prstGeom prst="rect">
            <a:avLst/>
          </a:prstGeom>
          <a:noFill/>
        </p:spPr>
        <p:txBody>
          <a:bodyPr wrap="square" rtlCol="0">
            <a:spAutoFit/>
          </a:bodyPr>
          <a:lstStyle/>
          <a:p>
            <a:pPr algn="just" fontAlgn="base"/>
            <a:r>
              <a:rPr lang="en-GB" sz="2400" dirty="0"/>
              <a:t>Click Save if you wish to save your changes, click Don’t Save if you do not want to save your changes, and click Cancel if you do not want to close the document.</a:t>
            </a:r>
          </a:p>
          <a:p>
            <a:pPr algn="just" fontAlgn="base"/>
            <a:r>
              <a:rPr lang="zh-CN" altLang="en-US" sz="2400" dirty="0">
                <a:solidFill>
                  <a:srgbClr val="0070C0"/>
                </a:solidFill>
              </a:rPr>
              <a:t>如果您希望保存更改，请单击“保存”，如果您不想保存更改，请单击“不保存”，如果您不想关闭文档，请单击“取消”。</a:t>
            </a:r>
            <a:endParaRPr lang="en-GB" sz="2400" dirty="0">
              <a:solidFill>
                <a:srgbClr val="0070C0"/>
              </a:solidFill>
            </a:endParaRPr>
          </a:p>
        </p:txBody>
      </p:sp>
    </p:spTree>
    <p:extLst>
      <p:ext uri="{BB962C8B-B14F-4D97-AF65-F5344CB8AC3E}">
        <p14:creationId xmlns:p14="http://schemas.microsoft.com/office/powerpoint/2010/main" val="10714908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96DE605-587D-443E-91AE-2225959FD484}"/>
              </a:ext>
            </a:extLst>
          </p:cNvPr>
          <p:cNvPicPr>
            <a:picLocks noChangeAspect="1"/>
          </p:cNvPicPr>
          <p:nvPr/>
        </p:nvPicPr>
        <p:blipFill>
          <a:blip r:embed="rId2"/>
          <a:stretch>
            <a:fillRect/>
          </a:stretch>
        </p:blipFill>
        <p:spPr>
          <a:xfrm>
            <a:off x="667676" y="832990"/>
            <a:ext cx="5972871" cy="412359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Close &amp; Exit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154984"/>
          </a:xfrm>
          <a:prstGeom prst="rect">
            <a:avLst/>
          </a:prstGeom>
          <a:noFill/>
        </p:spPr>
        <p:txBody>
          <a:bodyPr wrap="square" rtlCol="0">
            <a:spAutoFit/>
          </a:bodyPr>
          <a:lstStyle/>
          <a:p>
            <a:pPr algn="just" fontAlgn="base"/>
            <a:r>
              <a:rPr lang="en-GB" sz="2400" dirty="0"/>
              <a:t>If you only have one Word document open, closing the document window will also quit Word entirely.</a:t>
            </a:r>
          </a:p>
          <a:p>
            <a:pPr algn="just" fontAlgn="base"/>
            <a:r>
              <a:rPr lang="zh-CN" altLang="en-US" sz="2400" dirty="0">
                <a:solidFill>
                  <a:srgbClr val="0070C0"/>
                </a:solidFill>
              </a:rPr>
              <a:t>如果您只打开了一个 </a:t>
            </a:r>
            <a:r>
              <a:rPr lang="en-US" altLang="zh-CN" sz="2400" dirty="0">
                <a:solidFill>
                  <a:srgbClr val="0070C0"/>
                </a:solidFill>
              </a:rPr>
              <a:t>Word </a:t>
            </a:r>
            <a:r>
              <a:rPr lang="zh-CN" altLang="en-US" sz="2400" dirty="0">
                <a:solidFill>
                  <a:srgbClr val="0070C0"/>
                </a:solidFill>
              </a:rPr>
              <a:t>文档，关闭文档窗口也会完全退出 </a:t>
            </a:r>
            <a:r>
              <a:rPr lang="en-US" altLang="zh-CN" sz="2400" dirty="0">
                <a:solidFill>
                  <a:srgbClr val="0070C0"/>
                </a:solidFill>
              </a:rPr>
              <a:t>Word</a:t>
            </a:r>
            <a:r>
              <a:rPr lang="zh-CN" altLang="en-US" sz="2400" dirty="0">
                <a:solidFill>
                  <a:srgbClr val="0070C0"/>
                </a:solidFill>
              </a:rPr>
              <a:t>。</a:t>
            </a:r>
            <a:endParaRPr lang="en-GB" sz="2400" dirty="0">
              <a:solidFill>
                <a:srgbClr val="0070C0"/>
              </a:solidFill>
            </a:endParaRPr>
          </a:p>
          <a:p>
            <a:pPr algn="just" fontAlgn="base"/>
            <a:endParaRPr lang="en-GB" sz="2400" dirty="0"/>
          </a:p>
          <a:p>
            <a:pPr algn="just" fontAlgn="base"/>
            <a:r>
              <a:rPr lang="en-GB" sz="2400" dirty="0"/>
              <a:t>Click the Close button. </a:t>
            </a:r>
          </a:p>
          <a:p>
            <a:pPr algn="just" fontAlgn="base"/>
            <a:r>
              <a:rPr lang="zh-CN" altLang="en-US" sz="2400" dirty="0">
                <a:solidFill>
                  <a:srgbClr val="0070C0"/>
                </a:solidFill>
              </a:rPr>
              <a:t>单击关闭按钮。</a:t>
            </a:r>
            <a:endParaRPr lang="en-GB" altLang="zh-CN" sz="2400" dirty="0">
              <a:solidFill>
                <a:srgbClr val="0070C0"/>
              </a:solidFill>
            </a:endParaRPr>
          </a:p>
          <a:p>
            <a:pPr algn="just" fontAlgn="base"/>
            <a:endParaRPr lang="en-GB" sz="2400" dirty="0"/>
          </a:p>
          <a:p>
            <a:pPr algn="just" fontAlgn="base"/>
            <a:r>
              <a:rPr lang="en-GB" sz="2400" dirty="0"/>
              <a:t>Word quits as the window closes.</a:t>
            </a:r>
          </a:p>
          <a:p>
            <a:pPr algn="just" fontAlgn="base"/>
            <a:r>
              <a:rPr lang="en-GB" sz="2400" dirty="0">
                <a:solidFill>
                  <a:srgbClr val="0070C0"/>
                </a:solidFill>
              </a:rPr>
              <a:t>Word </a:t>
            </a:r>
            <a:r>
              <a:rPr lang="zh-CN" altLang="en-US" sz="2400" dirty="0">
                <a:solidFill>
                  <a:srgbClr val="0070C0"/>
                </a:solidFill>
              </a:rPr>
              <a:t>在窗口关闭时退出</a:t>
            </a:r>
            <a:endParaRPr lang="en-GB" sz="2400" dirty="0">
              <a:solidFill>
                <a:srgbClr val="0070C0"/>
              </a:solidFill>
            </a:endParaRPr>
          </a:p>
        </p:txBody>
      </p:sp>
    </p:spTree>
    <p:extLst>
      <p:ext uri="{BB962C8B-B14F-4D97-AF65-F5344CB8AC3E}">
        <p14:creationId xmlns:p14="http://schemas.microsoft.com/office/powerpoint/2010/main" val="91651571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35">
            <a:extLst>
              <a:ext uri="{FF2B5EF4-FFF2-40B4-BE49-F238E27FC236}">
                <a16:creationId xmlns:a16="http://schemas.microsoft.com/office/drawing/2014/main" id="{8FBE94A0-D2D8-4D5A-B550-881E464DB588}"/>
              </a:ext>
            </a:extLst>
          </p:cNvPr>
          <p:cNvPicPr>
            <a:picLocks noChangeAspect="1"/>
          </p:cNvPicPr>
          <p:nvPr/>
        </p:nvPicPr>
        <p:blipFill rotWithShape="1">
          <a:blip r:embed="rId2"/>
          <a:srcRect b="5369"/>
          <a:stretch/>
        </p:blipFill>
        <p:spPr>
          <a:xfrm>
            <a:off x="0" y="3628"/>
            <a:ext cx="12192000" cy="6854372"/>
          </a:xfrm>
          <a:prstGeom prst="rect">
            <a:avLst/>
          </a:prstGeom>
        </p:spPr>
      </p:pic>
      <p:sp>
        <p:nvSpPr>
          <p:cNvPr id="4" name="TextBox 3">
            <a:extLst>
              <a:ext uri="{FF2B5EF4-FFF2-40B4-BE49-F238E27FC236}">
                <a16:creationId xmlns:a16="http://schemas.microsoft.com/office/drawing/2014/main" id="{11005E54-C770-4BC2-ADAD-67B3C81945E3}"/>
              </a:ext>
            </a:extLst>
          </p:cNvPr>
          <p:cNvSpPr txBox="1"/>
          <p:nvPr/>
        </p:nvSpPr>
        <p:spPr>
          <a:xfrm>
            <a:off x="0" y="3192955"/>
            <a:ext cx="12192000" cy="2862322"/>
          </a:xfrm>
          <a:prstGeom prst="rect">
            <a:avLst/>
          </a:prstGeom>
          <a:noFill/>
        </p:spPr>
        <p:txBody>
          <a:bodyPr wrap="square" rtlCol="0">
            <a:spAutoFit/>
          </a:bodyPr>
          <a:lstStyle/>
          <a:p>
            <a:pPr algn="ctr"/>
            <a:r>
              <a:rPr lang="en-GB" dirty="0">
                <a:solidFill>
                  <a:schemeClr val="bg1"/>
                </a:solidFill>
                <a:latin typeface="Segoe UI Light" panose="020B0502040204020203" pitchFamily="34" charset="0"/>
                <a:cs typeface="Segoe UI Light" panose="020B0502040204020203" pitchFamily="34" charset="0"/>
              </a:rPr>
              <a:t>Social Health Growth</a:t>
            </a:r>
          </a:p>
          <a:p>
            <a:pPr algn="ctr"/>
            <a:r>
              <a:rPr lang="en-GB" dirty="0">
                <a:solidFill>
                  <a:schemeClr val="bg1"/>
                </a:solidFill>
                <a:latin typeface="Segoe UI Light" panose="020B0502040204020203" pitchFamily="34" charset="0"/>
                <a:cs typeface="Segoe UI Light" panose="020B0502040204020203" pitchFamily="34" charset="0"/>
              </a:rPr>
              <a:t>200 Jalan Sultan #03-17, Textile Centre, Singapore 199018</a:t>
            </a:r>
          </a:p>
          <a:p>
            <a:pPr algn="ctr"/>
            <a:r>
              <a:rPr lang="en-GB" dirty="0">
                <a:solidFill>
                  <a:schemeClr val="bg1"/>
                </a:solidFill>
                <a:latin typeface="Segoe UI Light" panose="020B0502040204020203" pitchFamily="34" charset="0"/>
                <a:cs typeface="Segoe UI Light" panose="020B0502040204020203" pitchFamily="34" charset="0"/>
              </a:rPr>
              <a:t>Hotline: (65) 9751 6906, Fax: (65) 6338 2892</a:t>
            </a:r>
          </a:p>
          <a:p>
            <a:pPr algn="ctr"/>
            <a:r>
              <a:rPr lang="en-GB" dirty="0">
                <a:solidFill>
                  <a:schemeClr val="bg1"/>
                </a:solidFill>
                <a:latin typeface="Segoe UI Light" panose="020B0502040204020203" pitchFamily="34" charset="0"/>
                <a:cs typeface="Segoe UI Light" panose="020B0502040204020203" pitchFamily="34" charset="0"/>
              </a:rPr>
              <a:t>SHG is a registered Charity with Ministry of Social and Family Development</a:t>
            </a:r>
          </a:p>
          <a:p>
            <a:pPr algn="ctr"/>
            <a:endParaRPr lang="en-US" dirty="0">
              <a:solidFill>
                <a:schemeClr val="bg1"/>
              </a:solidFill>
              <a:latin typeface="Segoe UI Light" panose="020B0502040204020203" pitchFamily="34" charset="0"/>
              <a:cs typeface="Segoe UI Light" panose="020B0502040204020203" pitchFamily="34" charset="0"/>
            </a:endParaRPr>
          </a:p>
          <a:p>
            <a:pPr algn="ctr"/>
            <a:r>
              <a:rPr lang="en-US" dirty="0">
                <a:solidFill>
                  <a:schemeClr val="bg1"/>
                </a:solidFill>
                <a:latin typeface="Segoe UI Light" panose="020B0502040204020203" pitchFamily="34" charset="0"/>
                <a:cs typeface="Segoe UI Light" panose="020B0502040204020203" pitchFamily="34" charset="0"/>
              </a:rPr>
              <a:t>Website: </a:t>
            </a:r>
            <a:r>
              <a:rPr lang="en-US" dirty="0">
                <a:solidFill>
                  <a:schemeClr val="bg1"/>
                </a:solidFill>
                <a:latin typeface="Segoe UI Light" panose="020B0502040204020203" pitchFamily="34" charset="0"/>
                <a:cs typeface="Segoe UI Light" panose="020B0502040204020203" pitchFamily="34" charset="0"/>
                <a:hlinkClick r:id="rId3"/>
              </a:rPr>
              <a:t>www.socialhealthgrowth.org</a:t>
            </a:r>
            <a:endParaRPr lang="en-US" dirty="0">
              <a:solidFill>
                <a:schemeClr val="bg1"/>
              </a:solidFill>
              <a:latin typeface="Segoe UI Light" panose="020B0502040204020203" pitchFamily="34" charset="0"/>
              <a:cs typeface="Segoe UI Light" panose="020B0502040204020203" pitchFamily="34" charset="0"/>
            </a:endParaRPr>
          </a:p>
          <a:p>
            <a:pPr algn="ctr"/>
            <a:r>
              <a:rPr lang="en-US" dirty="0">
                <a:solidFill>
                  <a:schemeClr val="bg1"/>
                </a:solidFill>
                <a:latin typeface="Segoe UI Light" panose="020B0502040204020203" pitchFamily="34" charset="0"/>
                <a:cs typeface="Segoe UI Light" panose="020B0502040204020203" pitchFamily="34" charset="0"/>
              </a:rPr>
              <a:t>Facebook: facebook.com/socialhealthgrowth.shg</a:t>
            </a:r>
          </a:p>
          <a:p>
            <a:pPr algn="ctr"/>
            <a:r>
              <a:rPr lang="en-GB" dirty="0">
                <a:solidFill>
                  <a:schemeClr val="bg1"/>
                </a:solidFill>
                <a:latin typeface="Segoe UI Light" panose="020B0502040204020203" pitchFamily="34" charset="0"/>
                <a:cs typeface="Segoe UI Light" panose="020B0502040204020203" pitchFamily="34" charset="0"/>
              </a:rPr>
              <a:t>Twitter: @SHG_Singapore</a:t>
            </a:r>
          </a:p>
          <a:p>
            <a:pPr algn="ctr"/>
            <a:r>
              <a:rPr lang="en-GB" dirty="0">
                <a:solidFill>
                  <a:schemeClr val="bg1"/>
                </a:solidFill>
                <a:latin typeface="Segoe UI Light" panose="020B0502040204020203" pitchFamily="34" charset="0"/>
                <a:cs typeface="Segoe UI Light" panose="020B0502040204020203" pitchFamily="34" charset="0"/>
              </a:rPr>
              <a:t>Instagram: </a:t>
            </a:r>
            <a:r>
              <a:rPr lang="en-GB" dirty="0" err="1">
                <a:solidFill>
                  <a:schemeClr val="bg1"/>
                </a:solidFill>
                <a:latin typeface="Segoe UI Light" panose="020B0502040204020203" pitchFamily="34" charset="0"/>
                <a:cs typeface="Segoe UI Light" panose="020B0502040204020203" pitchFamily="34" charset="0"/>
              </a:rPr>
              <a:t>socialhealthgrowth</a:t>
            </a:r>
            <a:endParaRPr lang="en-GB" dirty="0">
              <a:solidFill>
                <a:schemeClr val="bg1"/>
              </a:solidFill>
              <a:latin typeface="Segoe UI Light" panose="020B0502040204020203" pitchFamily="34" charset="0"/>
              <a:cs typeface="Segoe UI Light" panose="020B0502040204020203" pitchFamily="34" charset="0"/>
            </a:endParaRPr>
          </a:p>
          <a:p>
            <a:pPr algn="ctr"/>
            <a:endParaRPr lang="en-US" dirty="0">
              <a:solidFill>
                <a:schemeClr val="bg1"/>
              </a:solidFill>
              <a:latin typeface="Segoe UI Light" panose="020B0502040204020203" pitchFamily="34" charset="0"/>
              <a:cs typeface="Segoe UI Light" panose="020B0502040204020203" pitchFamily="34" charset="0"/>
            </a:endParaRPr>
          </a:p>
        </p:txBody>
      </p:sp>
      <p:sp>
        <p:nvSpPr>
          <p:cNvPr id="37" name="TextBox 36">
            <a:extLst>
              <a:ext uri="{FF2B5EF4-FFF2-40B4-BE49-F238E27FC236}">
                <a16:creationId xmlns:a16="http://schemas.microsoft.com/office/drawing/2014/main" id="{635E68B5-4108-4302-9BDB-8316387B43AA}"/>
              </a:ext>
            </a:extLst>
          </p:cNvPr>
          <p:cNvSpPr txBox="1"/>
          <p:nvPr/>
        </p:nvSpPr>
        <p:spPr>
          <a:xfrm>
            <a:off x="0" y="1628775"/>
            <a:ext cx="12192000" cy="1323439"/>
          </a:xfrm>
          <a:prstGeom prst="rect">
            <a:avLst/>
          </a:prstGeom>
          <a:noFill/>
        </p:spPr>
        <p:txBody>
          <a:bodyPr wrap="square" rtlCol="0">
            <a:spAutoFit/>
          </a:bodyPr>
          <a:lstStyle/>
          <a:p>
            <a:pPr algn="ctr"/>
            <a:r>
              <a:rPr lang="en-SG" sz="8000" b="1" dirty="0">
                <a:solidFill>
                  <a:schemeClr val="bg1"/>
                </a:solidFill>
              </a:rPr>
              <a:t>Thank You!</a:t>
            </a:r>
          </a:p>
        </p:txBody>
      </p:sp>
    </p:spTree>
    <p:extLst>
      <p:ext uri="{BB962C8B-B14F-4D97-AF65-F5344CB8AC3E}">
        <p14:creationId xmlns:p14="http://schemas.microsoft.com/office/powerpoint/2010/main" val="1138545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955DADE-E137-40F8-8CFA-AB95EA1A3E79}"/>
              </a:ext>
            </a:extLst>
          </p:cNvPr>
          <p:cNvPicPr>
            <a:picLocks noChangeAspect="1"/>
          </p:cNvPicPr>
          <p:nvPr/>
        </p:nvPicPr>
        <p:blipFill>
          <a:blip r:embed="rId2"/>
          <a:stretch>
            <a:fillRect/>
          </a:stretch>
        </p:blipFill>
        <p:spPr>
          <a:xfrm>
            <a:off x="577157" y="902283"/>
            <a:ext cx="7518647" cy="5405610"/>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Understand the Screen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Document Window: This is where you see your document, where you edit and format the text.</a:t>
            </a:r>
          </a:p>
          <a:p>
            <a:pPr algn="just" fontAlgn="base"/>
            <a:r>
              <a:rPr lang="zh-CN" altLang="en-US" sz="2400" dirty="0">
                <a:solidFill>
                  <a:srgbClr val="0070C0"/>
                </a:solidFill>
              </a:rPr>
              <a:t>文档窗口：这是您查看文档、编辑和设置文本格式的地方</a:t>
            </a:r>
            <a:endParaRPr lang="en-GB" sz="2400" dirty="0">
              <a:solidFill>
                <a:srgbClr val="0070C0"/>
              </a:solidFill>
            </a:endParaRPr>
          </a:p>
        </p:txBody>
      </p:sp>
    </p:spTree>
    <p:extLst>
      <p:ext uri="{BB962C8B-B14F-4D97-AF65-F5344CB8AC3E}">
        <p14:creationId xmlns:p14="http://schemas.microsoft.com/office/powerpoint/2010/main" val="133463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43FF47-E61A-4592-89C8-DF7A8EEAE903}"/>
              </a:ext>
            </a:extLst>
          </p:cNvPr>
          <p:cNvPicPr>
            <a:picLocks noChangeAspect="1"/>
          </p:cNvPicPr>
          <p:nvPr/>
        </p:nvPicPr>
        <p:blipFill>
          <a:blip r:embed="rId2"/>
          <a:stretch>
            <a:fillRect/>
          </a:stretch>
        </p:blipFill>
        <p:spPr>
          <a:xfrm>
            <a:off x="577157" y="902284"/>
            <a:ext cx="7518647" cy="5405610"/>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Understand the Screen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Rulers: When the rulers are turned on, they appear at the top and the left of the document.</a:t>
            </a:r>
          </a:p>
          <a:p>
            <a:pPr algn="just" fontAlgn="base"/>
            <a:r>
              <a:rPr lang="zh-CN" altLang="en-US" sz="2400" dirty="0">
                <a:solidFill>
                  <a:srgbClr val="0070C0"/>
                </a:solidFill>
              </a:rPr>
              <a:t>标尺：当标尺打开时，它们会出现在文档的顶部和左侧。</a:t>
            </a:r>
            <a:endParaRPr lang="en-GB" sz="2400" dirty="0">
              <a:solidFill>
                <a:srgbClr val="0070C0"/>
              </a:solidFill>
            </a:endParaRPr>
          </a:p>
        </p:txBody>
      </p:sp>
    </p:spTree>
    <p:extLst>
      <p:ext uri="{BB962C8B-B14F-4D97-AF65-F5344CB8AC3E}">
        <p14:creationId xmlns:p14="http://schemas.microsoft.com/office/powerpoint/2010/main" val="1234621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6009A42-3A87-4C4C-AFBF-7E5FC1B58051}"/>
              </a:ext>
            </a:extLst>
          </p:cNvPr>
          <p:cNvPicPr>
            <a:picLocks noChangeAspect="1"/>
          </p:cNvPicPr>
          <p:nvPr/>
        </p:nvPicPr>
        <p:blipFill>
          <a:blip r:embed="rId2"/>
          <a:stretch>
            <a:fillRect/>
          </a:stretch>
        </p:blipFill>
        <p:spPr>
          <a:xfrm>
            <a:off x="577157" y="902285"/>
            <a:ext cx="7518647" cy="5405610"/>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Understand the Screen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308324"/>
          </a:xfrm>
          <a:prstGeom prst="rect">
            <a:avLst/>
          </a:prstGeom>
          <a:noFill/>
        </p:spPr>
        <p:txBody>
          <a:bodyPr wrap="square" rtlCol="0">
            <a:spAutoFit/>
          </a:bodyPr>
          <a:lstStyle/>
          <a:p>
            <a:pPr algn="just" fontAlgn="base"/>
            <a:r>
              <a:rPr lang="en-GB" sz="2400" dirty="0"/>
              <a:t>Scroll Bars: Use the scroll bars to move up and down or left and right in a document.</a:t>
            </a:r>
          </a:p>
          <a:p>
            <a:pPr algn="just" fontAlgn="base"/>
            <a:r>
              <a:rPr lang="zh-CN" altLang="en-US" sz="2400" dirty="0">
                <a:solidFill>
                  <a:srgbClr val="0070C0"/>
                </a:solidFill>
              </a:rPr>
              <a:t>滚动条：使用滚动条在文档中上下或左右移动。</a:t>
            </a:r>
            <a:endParaRPr lang="en-GB" sz="2400" dirty="0">
              <a:solidFill>
                <a:srgbClr val="0070C0"/>
              </a:solidFill>
            </a:endParaRPr>
          </a:p>
        </p:txBody>
      </p:sp>
    </p:spTree>
    <p:extLst>
      <p:ext uri="{BB962C8B-B14F-4D97-AF65-F5344CB8AC3E}">
        <p14:creationId xmlns:p14="http://schemas.microsoft.com/office/powerpoint/2010/main" val="68715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3BA71E-AAE7-492A-BC45-9D536A13B262}"/>
              </a:ext>
            </a:extLst>
          </p:cNvPr>
          <p:cNvPicPr>
            <a:picLocks noChangeAspect="1"/>
          </p:cNvPicPr>
          <p:nvPr/>
        </p:nvPicPr>
        <p:blipFill>
          <a:blip r:embed="rId2"/>
          <a:stretch>
            <a:fillRect/>
          </a:stretch>
        </p:blipFill>
        <p:spPr>
          <a:xfrm>
            <a:off x="577157" y="902286"/>
            <a:ext cx="7518647" cy="5405610"/>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Understand the Screen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785652"/>
          </a:xfrm>
          <a:prstGeom prst="rect">
            <a:avLst/>
          </a:prstGeom>
          <a:noFill/>
        </p:spPr>
        <p:txBody>
          <a:bodyPr wrap="square" rtlCol="0">
            <a:spAutoFit/>
          </a:bodyPr>
          <a:lstStyle/>
          <a:p>
            <a:pPr algn="just" fontAlgn="base"/>
            <a:r>
              <a:rPr lang="en-GB" sz="2400" dirty="0"/>
              <a:t>Status Bar and Views: Shows summary information like the number of pages and words in the document. Next to it are the buttons to change the document view.</a:t>
            </a:r>
          </a:p>
          <a:p>
            <a:pPr algn="just" fontAlgn="base"/>
            <a:r>
              <a:rPr lang="zh-CN" altLang="en-US" sz="2400" dirty="0">
                <a:solidFill>
                  <a:srgbClr val="0070C0"/>
                </a:solidFill>
              </a:rPr>
              <a:t>状态栏和视图：显示摘要信息，例如文档中的页数和字数。它旁边是更改文档视图的按钮</a:t>
            </a:r>
            <a:endParaRPr lang="en-GB" sz="2400" dirty="0">
              <a:solidFill>
                <a:srgbClr val="0070C0"/>
              </a:solidFill>
            </a:endParaRPr>
          </a:p>
        </p:txBody>
      </p:sp>
    </p:spTree>
    <p:extLst>
      <p:ext uri="{BB962C8B-B14F-4D97-AF65-F5344CB8AC3E}">
        <p14:creationId xmlns:p14="http://schemas.microsoft.com/office/powerpoint/2010/main" val="19532309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7AE2382-2610-464F-8193-66E98287BF96}"/>
              </a:ext>
            </a:extLst>
          </p:cNvPr>
          <p:cNvPicPr>
            <a:picLocks noChangeAspect="1"/>
          </p:cNvPicPr>
          <p:nvPr/>
        </p:nvPicPr>
        <p:blipFill>
          <a:blip r:embed="rId2"/>
          <a:stretch>
            <a:fillRect/>
          </a:stretch>
        </p:blipFill>
        <p:spPr>
          <a:xfrm>
            <a:off x="577157" y="902287"/>
            <a:ext cx="7518647" cy="5405610"/>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Understand the Screen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1938992"/>
          </a:xfrm>
          <a:prstGeom prst="rect">
            <a:avLst/>
          </a:prstGeom>
          <a:noFill/>
        </p:spPr>
        <p:txBody>
          <a:bodyPr wrap="square" rtlCol="0">
            <a:spAutoFit/>
          </a:bodyPr>
          <a:lstStyle/>
          <a:p>
            <a:pPr algn="just" fontAlgn="base"/>
            <a:r>
              <a:rPr lang="en-GB" sz="2400" dirty="0"/>
              <a:t>Zoom Slider: Use the zoom slider to change how big the document appears.</a:t>
            </a:r>
          </a:p>
          <a:p>
            <a:pPr algn="just" fontAlgn="base"/>
            <a:r>
              <a:rPr lang="zh-CN" altLang="en-US" sz="2400" dirty="0">
                <a:solidFill>
                  <a:srgbClr val="0070C0"/>
                </a:solidFill>
              </a:rPr>
              <a:t>缩放滑块：使用缩放滑块更改文档显示的大小。</a:t>
            </a:r>
            <a:endParaRPr lang="en-GB" sz="2400" dirty="0">
              <a:solidFill>
                <a:srgbClr val="0070C0"/>
              </a:solidFill>
            </a:endParaRPr>
          </a:p>
        </p:txBody>
      </p:sp>
    </p:spTree>
    <p:extLst>
      <p:ext uri="{BB962C8B-B14F-4D97-AF65-F5344CB8AC3E}">
        <p14:creationId xmlns:p14="http://schemas.microsoft.com/office/powerpoint/2010/main" val="628344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2"/>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New Documents</a:t>
            </a:r>
          </a:p>
        </p:txBody>
      </p:sp>
      <p:pic>
        <p:nvPicPr>
          <p:cNvPr id="14" name="Picture 13">
            <a:extLst>
              <a:ext uri="{FF2B5EF4-FFF2-40B4-BE49-F238E27FC236}">
                <a16:creationId xmlns:a16="http://schemas.microsoft.com/office/drawing/2014/main" id="{E5A9367A-9104-41AB-925A-B3BCEBFAA4CE}"/>
              </a:ext>
            </a:extLst>
          </p:cNvPr>
          <p:cNvPicPr>
            <a:picLocks noChangeAspect="1"/>
          </p:cNvPicPr>
          <p:nvPr/>
        </p:nvPicPr>
        <p:blipFill>
          <a:blip r:embed="rId3"/>
          <a:stretch>
            <a:fillRect/>
          </a:stretch>
        </p:blipFill>
        <p:spPr>
          <a:xfrm>
            <a:off x="667677" y="2117530"/>
            <a:ext cx="5972871" cy="4286887"/>
          </a:xfrm>
          <a:prstGeom prst="rect">
            <a:avLst/>
          </a:prstGeom>
        </p:spPr>
      </p:pic>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154984"/>
          </a:xfrm>
          <a:prstGeom prst="rect">
            <a:avLst/>
          </a:prstGeom>
          <a:noFill/>
        </p:spPr>
        <p:txBody>
          <a:bodyPr wrap="square" rtlCol="0">
            <a:spAutoFit/>
          </a:bodyPr>
          <a:lstStyle/>
          <a:p>
            <a:pPr algn="just" fontAlgn="base"/>
            <a:r>
              <a:rPr lang="en-GB" sz="2400" dirty="0"/>
              <a:t>Creating a new document is one of the most basic commands you need in Word. </a:t>
            </a:r>
          </a:p>
          <a:p>
            <a:pPr algn="just" fontAlgn="base"/>
            <a:r>
              <a:rPr lang="zh-CN" altLang="en-US" sz="2400" dirty="0">
                <a:solidFill>
                  <a:srgbClr val="0070C0"/>
                </a:solidFill>
              </a:rPr>
              <a:t>创建新文档是 </a:t>
            </a:r>
            <a:r>
              <a:rPr lang="en-GB" sz="2400" dirty="0">
                <a:solidFill>
                  <a:srgbClr val="0070C0"/>
                </a:solidFill>
              </a:rPr>
              <a:t>Word </a:t>
            </a:r>
            <a:r>
              <a:rPr lang="zh-CN" altLang="en-US" sz="2400" dirty="0">
                <a:solidFill>
                  <a:srgbClr val="0070C0"/>
                </a:solidFill>
              </a:rPr>
              <a:t>中所需的最基本命令之一。</a:t>
            </a:r>
            <a:endParaRPr lang="en-SG" altLang="zh-CN" sz="2400" dirty="0">
              <a:solidFill>
                <a:srgbClr val="0070C0"/>
              </a:solidFill>
            </a:endParaRPr>
          </a:p>
          <a:p>
            <a:pPr algn="just" fontAlgn="base"/>
            <a:endParaRPr lang="en-GB" sz="2400" dirty="0"/>
          </a:p>
          <a:p>
            <a:pPr algn="just" fontAlgn="base"/>
            <a:r>
              <a:rPr lang="en-GB" sz="2400" dirty="0"/>
              <a:t>You can create a new blank document, or you can create a new document based on a template.</a:t>
            </a:r>
          </a:p>
          <a:p>
            <a:pPr algn="just" fontAlgn="base"/>
            <a:r>
              <a:rPr lang="zh-CN" altLang="en-US" sz="2400" dirty="0">
                <a:solidFill>
                  <a:srgbClr val="0070C0"/>
                </a:solidFill>
              </a:rPr>
              <a:t>您可以创建一个新的空白文档，也可以基于模板创建一个新文档。</a:t>
            </a:r>
            <a:endParaRPr lang="en-GB" sz="2400" dirty="0">
              <a:solidFill>
                <a:srgbClr val="0070C0"/>
              </a:solidFill>
            </a:endParaRPr>
          </a:p>
        </p:txBody>
      </p:sp>
    </p:spTree>
    <p:extLst>
      <p:ext uri="{BB962C8B-B14F-4D97-AF65-F5344CB8AC3E}">
        <p14:creationId xmlns:p14="http://schemas.microsoft.com/office/powerpoint/2010/main" val="2831552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2"/>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New Documents</a:t>
            </a:r>
          </a:p>
        </p:txBody>
      </p:sp>
      <p:pic>
        <p:nvPicPr>
          <p:cNvPr id="14" name="Picture 13">
            <a:extLst>
              <a:ext uri="{FF2B5EF4-FFF2-40B4-BE49-F238E27FC236}">
                <a16:creationId xmlns:a16="http://schemas.microsoft.com/office/drawing/2014/main" id="{E5A9367A-9104-41AB-925A-B3BCEBFAA4CE}"/>
              </a:ext>
            </a:extLst>
          </p:cNvPr>
          <p:cNvPicPr>
            <a:picLocks noChangeAspect="1"/>
          </p:cNvPicPr>
          <p:nvPr/>
        </p:nvPicPr>
        <p:blipFill>
          <a:blip r:embed="rId3"/>
          <a:stretch>
            <a:fillRect/>
          </a:stretch>
        </p:blipFill>
        <p:spPr>
          <a:xfrm>
            <a:off x="667677" y="2117530"/>
            <a:ext cx="5972871" cy="4286887"/>
          </a:xfrm>
          <a:prstGeom prst="rect">
            <a:avLst/>
          </a:prstGeom>
        </p:spPr>
      </p:pic>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2677656"/>
          </a:xfrm>
          <a:prstGeom prst="rect">
            <a:avLst/>
          </a:prstGeom>
          <a:noFill/>
        </p:spPr>
        <p:txBody>
          <a:bodyPr wrap="square" rtlCol="0">
            <a:spAutoFit/>
          </a:bodyPr>
          <a:lstStyle/>
          <a:p>
            <a:pPr algn="just" fontAlgn="base"/>
            <a:r>
              <a:rPr lang="en-GB" sz="2400" dirty="0"/>
              <a:t>Create a Blank Document. </a:t>
            </a:r>
            <a:r>
              <a:rPr lang="zh-CN" altLang="en-US" sz="2400" dirty="0">
                <a:solidFill>
                  <a:srgbClr val="0070C0"/>
                </a:solidFill>
              </a:rPr>
              <a:t>创建空白文档</a:t>
            </a:r>
            <a:endParaRPr lang="en-GB" sz="2400" dirty="0">
              <a:solidFill>
                <a:srgbClr val="0070C0"/>
              </a:solidFill>
            </a:endParaRPr>
          </a:p>
          <a:p>
            <a:pPr algn="just" fontAlgn="base"/>
            <a:endParaRPr lang="en-GB" sz="2400" dirty="0"/>
          </a:p>
          <a:p>
            <a:pPr marL="457200" indent="-457200" algn="just" fontAlgn="base">
              <a:buAutoNum type="arabicPeriod"/>
            </a:pPr>
            <a:r>
              <a:rPr lang="en-GB" sz="2400" dirty="0"/>
              <a:t>Click the File tab. | </a:t>
            </a:r>
            <a:r>
              <a:rPr lang="zh-CN" altLang="en-US" sz="2400" dirty="0">
                <a:solidFill>
                  <a:srgbClr val="0070C0"/>
                </a:solidFill>
              </a:rPr>
              <a:t>单击文件选项卡</a:t>
            </a:r>
            <a:r>
              <a:rPr lang="zh-CN" altLang="en-US" sz="2400" dirty="0"/>
              <a:t>。</a:t>
            </a:r>
            <a:endParaRPr lang="en-GB" sz="2400" dirty="0"/>
          </a:p>
          <a:p>
            <a:pPr marL="457200" indent="-457200" algn="just" fontAlgn="base">
              <a:buAutoNum type="arabicPeriod"/>
            </a:pPr>
            <a:r>
              <a:rPr lang="en-GB" sz="2400" dirty="0"/>
              <a:t>Click New. | </a:t>
            </a:r>
            <a:r>
              <a:rPr lang="zh-CN" altLang="en-US" sz="2400" dirty="0">
                <a:solidFill>
                  <a:srgbClr val="0070C0"/>
                </a:solidFill>
              </a:rPr>
              <a:t>单击新建。</a:t>
            </a:r>
            <a:endParaRPr lang="en-GB" sz="2400" dirty="0">
              <a:solidFill>
                <a:srgbClr val="0070C0"/>
              </a:solidFill>
            </a:endParaRPr>
          </a:p>
          <a:p>
            <a:pPr marL="457200" indent="-457200" algn="just" fontAlgn="base">
              <a:buAutoNum type="arabicPeriod"/>
            </a:pPr>
            <a:r>
              <a:rPr lang="en-GB" sz="2400" dirty="0"/>
              <a:t>Select Blank Document. | </a:t>
            </a:r>
            <a:r>
              <a:rPr lang="zh-CN" altLang="en-US" sz="2400" dirty="0">
                <a:solidFill>
                  <a:srgbClr val="0070C0"/>
                </a:solidFill>
              </a:rPr>
              <a:t>选择空白文档。</a:t>
            </a:r>
            <a:endParaRPr lang="en-GB" sz="2400" dirty="0">
              <a:solidFill>
                <a:srgbClr val="0070C0"/>
              </a:solidFill>
            </a:endParaRPr>
          </a:p>
        </p:txBody>
      </p:sp>
    </p:spTree>
    <p:extLst>
      <p:ext uri="{BB962C8B-B14F-4D97-AF65-F5344CB8AC3E}">
        <p14:creationId xmlns:p14="http://schemas.microsoft.com/office/powerpoint/2010/main" val="3064085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2"/>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New Documents</a:t>
            </a:r>
          </a:p>
        </p:txBody>
      </p:sp>
      <p:pic>
        <p:nvPicPr>
          <p:cNvPr id="14" name="Picture 13">
            <a:extLst>
              <a:ext uri="{FF2B5EF4-FFF2-40B4-BE49-F238E27FC236}">
                <a16:creationId xmlns:a16="http://schemas.microsoft.com/office/drawing/2014/main" id="{E5A9367A-9104-41AB-925A-B3BCEBFAA4CE}"/>
              </a:ext>
            </a:extLst>
          </p:cNvPr>
          <p:cNvPicPr>
            <a:picLocks noChangeAspect="1"/>
          </p:cNvPicPr>
          <p:nvPr/>
        </p:nvPicPr>
        <p:blipFill>
          <a:blip r:embed="rId3"/>
          <a:stretch>
            <a:fillRect/>
          </a:stretch>
        </p:blipFill>
        <p:spPr>
          <a:xfrm>
            <a:off x="667677" y="2117530"/>
            <a:ext cx="5972871" cy="4286887"/>
          </a:xfrm>
          <a:prstGeom prst="rect">
            <a:avLst/>
          </a:prstGeom>
        </p:spPr>
      </p:pic>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046988"/>
          </a:xfrm>
          <a:prstGeom prst="rect">
            <a:avLst/>
          </a:prstGeom>
          <a:noFill/>
        </p:spPr>
        <p:txBody>
          <a:bodyPr wrap="square" rtlCol="0">
            <a:spAutoFit/>
          </a:bodyPr>
          <a:lstStyle/>
          <a:p>
            <a:pPr algn="just" fontAlgn="base"/>
            <a:r>
              <a:rPr lang="en-GB" sz="2400" dirty="0"/>
              <a:t>A new, blank document is created in a new window. </a:t>
            </a:r>
          </a:p>
          <a:p>
            <a:pPr algn="just" fontAlgn="base"/>
            <a:r>
              <a:rPr lang="zh-CN" altLang="en-US" sz="2400" dirty="0">
                <a:solidFill>
                  <a:srgbClr val="0070C0"/>
                </a:solidFill>
              </a:rPr>
              <a:t>在新窗口中创建一个新的空白文档。</a:t>
            </a:r>
            <a:endParaRPr lang="en-GB" sz="2400" dirty="0">
              <a:solidFill>
                <a:srgbClr val="0070C0"/>
              </a:solidFill>
            </a:endParaRPr>
          </a:p>
          <a:p>
            <a:pPr algn="just" fontAlgn="base"/>
            <a:endParaRPr lang="en-GB" sz="2400" dirty="0"/>
          </a:p>
          <a:p>
            <a:pPr algn="just" fontAlgn="base"/>
            <a:r>
              <a:rPr lang="en-GB" sz="2400" dirty="0"/>
              <a:t>Shortcut: Press Ctrl + N to open a new blank document.</a:t>
            </a:r>
          </a:p>
          <a:p>
            <a:pPr algn="just" fontAlgn="base"/>
            <a:r>
              <a:rPr lang="zh-CN" altLang="en-US" sz="2400" dirty="0">
                <a:solidFill>
                  <a:srgbClr val="0070C0"/>
                </a:solidFill>
              </a:rPr>
              <a:t>快捷方式：按 </a:t>
            </a:r>
            <a:r>
              <a:rPr lang="en-GB" sz="2400" dirty="0">
                <a:solidFill>
                  <a:srgbClr val="0070C0"/>
                </a:solidFill>
              </a:rPr>
              <a:t>Ctrl + N </a:t>
            </a:r>
            <a:r>
              <a:rPr lang="zh-CN" altLang="en-US" sz="2400" dirty="0">
                <a:solidFill>
                  <a:srgbClr val="0070C0"/>
                </a:solidFill>
              </a:rPr>
              <a:t>打开一个新的空白文档</a:t>
            </a:r>
            <a:endParaRPr lang="en-GB" sz="2400" dirty="0">
              <a:solidFill>
                <a:srgbClr val="0070C0"/>
              </a:solidFill>
            </a:endParaRPr>
          </a:p>
        </p:txBody>
      </p:sp>
    </p:spTree>
    <p:extLst>
      <p:ext uri="{BB962C8B-B14F-4D97-AF65-F5344CB8AC3E}">
        <p14:creationId xmlns:p14="http://schemas.microsoft.com/office/powerpoint/2010/main" val="4008993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903F07-2F66-431D-9F3C-C321419E7F5F}"/>
              </a:ext>
            </a:extLst>
          </p:cNvPr>
          <p:cNvPicPr>
            <a:picLocks noChangeAspect="1"/>
          </p:cNvPicPr>
          <p:nvPr/>
        </p:nvPicPr>
        <p:blipFill>
          <a:blip r:embed="rId2"/>
          <a:stretch>
            <a:fillRect/>
          </a:stretch>
        </p:blipFill>
        <p:spPr>
          <a:xfrm>
            <a:off x="667676" y="2117530"/>
            <a:ext cx="5972871" cy="4286888"/>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Document from a Template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830997"/>
          </a:xfrm>
          <a:prstGeom prst="rect">
            <a:avLst/>
          </a:prstGeom>
          <a:noFill/>
        </p:spPr>
        <p:txBody>
          <a:bodyPr wrap="square" rtlCol="0">
            <a:spAutoFit/>
          </a:bodyPr>
          <a:lstStyle/>
          <a:p>
            <a:pPr marL="457200" indent="-457200" algn="just" fontAlgn="base">
              <a:buAutoNum type="arabicPeriod"/>
            </a:pPr>
            <a:r>
              <a:rPr lang="en-GB" sz="2400" dirty="0"/>
              <a:t>Click the File tab. | </a:t>
            </a:r>
            <a:r>
              <a:rPr lang="zh-CN" altLang="en-US" sz="2400" dirty="0">
                <a:solidFill>
                  <a:srgbClr val="0070C0"/>
                </a:solidFill>
              </a:rPr>
              <a:t>单击文件选项卡。</a:t>
            </a:r>
            <a:endParaRPr lang="en-GB" sz="2400" dirty="0">
              <a:solidFill>
                <a:srgbClr val="0070C0"/>
              </a:solidFill>
            </a:endParaRPr>
          </a:p>
          <a:p>
            <a:pPr marL="457200" indent="-457200" algn="just" fontAlgn="base">
              <a:buAutoNum type="arabicPeriod"/>
            </a:pPr>
            <a:r>
              <a:rPr lang="en-GB" sz="2400" dirty="0"/>
              <a:t>Click New. | </a:t>
            </a:r>
            <a:r>
              <a:rPr lang="zh-CN" altLang="en-US" sz="2400" dirty="0">
                <a:solidFill>
                  <a:srgbClr val="0070C0"/>
                </a:solidFill>
              </a:rPr>
              <a:t>单击新建。</a:t>
            </a:r>
            <a:endParaRPr lang="en-GB" sz="2400" dirty="0">
              <a:solidFill>
                <a:srgbClr val="0070C0"/>
              </a:solidFill>
            </a:endParaRPr>
          </a:p>
        </p:txBody>
      </p:sp>
    </p:spTree>
    <p:extLst>
      <p:ext uri="{BB962C8B-B14F-4D97-AF65-F5344CB8AC3E}">
        <p14:creationId xmlns:p14="http://schemas.microsoft.com/office/powerpoint/2010/main" val="56035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Learning Objectives</a:t>
            </a:r>
          </a:p>
        </p:txBody>
      </p:sp>
      <p:sp>
        <p:nvSpPr>
          <p:cNvPr id="5" name="TextBox 4">
            <a:extLst>
              <a:ext uri="{FF2B5EF4-FFF2-40B4-BE49-F238E27FC236}">
                <a16:creationId xmlns:a16="http://schemas.microsoft.com/office/drawing/2014/main" id="{428F639F-70CE-4753-BA06-826A7C0AFE3B}"/>
              </a:ext>
            </a:extLst>
          </p:cNvPr>
          <p:cNvSpPr txBox="1"/>
          <p:nvPr/>
        </p:nvSpPr>
        <p:spPr>
          <a:xfrm>
            <a:off x="914400" y="1280604"/>
            <a:ext cx="6507332" cy="2215991"/>
          </a:xfrm>
          <a:prstGeom prst="rect">
            <a:avLst/>
          </a:prstGeom>
          <a:noFill/>
        </p:spPr>
        <p:txBody>
          <a:bodyPr wrap="square" rtlCol="0">
            <a:spAutoFit/>
          </a:bodyPr>
          <a:lstStyle/>
          <a:p>
            <a:pPr>
              <a:lnSpc>
                <a:spcPct val="95000"/>
              </a:lnSpc>
              <a:spcBef>
                <a:spcPct val="0"/>
              </a:spcBef>
            </a:pPr>
            <a:r>
              <a:rPr lang="en-US" altLang="en-US" sz="2400" dirty="0">
                <a:solidFill>
                  <a:srgbClr val="000000"/>
                </a:solidFill>
              </a:rPr>
              <a:t>To understand what is Microsoft Word</a:t>
            </a:r>
          </a:p>
          <a:p>
            <a:pPr>
              <a:lnSpc>
                <a:spcPct val="95000"/>
              </a:lnSpc>
              <a:spcBef>
                <a:spcPct val="0"/>
              </a:spcBef>
            </a:pPr>
            <a:r>
              <a:rPr lang="zh-CN" altLang="en-US" sz="2400" dirty="0">
                <a:solidFill>
                  <a:srgbClr val="0070C0"/>
                </a:solidFill>
              </a:rPr>
              <a:t>了解什么是 </a:t>
            </a:r>
            <a:r>
              <a:rPr lang="en-US" altLang="en-US" sz="2400" dirty="0">
                <a:solidFill>
                  <a:srgbClr val="0070C0"/>
                </a:solidFill>
              </a:rPr>
              <a:t>Microsoft Word</a:t>
            </a:r>
          </a:p>
          <a:p>
            <a:pPr>
              <a:lnSpc>
                <a:spcPct val="95000"/>
              </a:lnSpc>
              <a:spcBef>
                <a:spcPct val="0"/>
              </a:spcBef>
            </a:pPr>
            <a:endParaRPr lang="en-US" altLang="en-US" sz="2400" dirty="0">
              <a:solidFill>
                <a:srgbClr val="000000"/>
              </a:solidFill>
            </a:endParaRPr>
          </a:p>
          <a:p>
            <a:pPr>
              <a:lnSpc>
                <a:spcPct val="95000"/>
              </a:lnSpc>
              <a:spcBef>
                <a:spcPct val="0"/>
              </a:spcBef>
            </a:pPr>
            <a:r>
              <a:rPr lang="en-US" altLang="en-US" sz="2400" dirty="0">
                <a:solidFill>
                  <a:srgbClr val="000000"/>
                </a:solidFill>
              </a:rPr>
              <a:t>To understand Microsoft Word fundamentals</a:t>
            </a:r>
          </a:p>
          <a:p>
            <a:pPr>
              <a:lnSpc>
                <a:spcPct val="95000"/>
              </a:lnSpc>
              <a:spcBef>
                <a:spcPct val="0"/>
              </a:spcBef>
            </a:pPr>
            <a:r>
              <a:rPr lang="zh-CN" altLang="en-US" sz="2400" dirty="0">
                <a:solidFill>
                  <a:srgbClr val="0070C0"/>
                </a:solidFill>
              </a:rPr>
              <a:t>了解 </a:t>
            </a:r>
            <a:r>
              <a:rPr lang="en-SG" altLang="zh-CN" sz="2400" dirty="0">
                <a:solidFill>
                  <a:srgbClr val="0070C0"/>
                </a:solidFill>
              </a:rPr>
              <a:t>Microsoft Word </a:t>
            </a:r>
            <a:r>
              <a:rPr lang="zh-CN" altLang="en-US" sz="2400" dirty="0">
                <a:solidFill>
                  <a:srgbClr val="0070C0"/>
                </a:solidFill>
              </a:rPr>
              <a:t>基础知识</a:t>
            </a:r>
            <a:endParaRPr lang="en-US" altLang="en-US" sz="2400" dirty="0">
              <a:solidFill>
                <a:srgbClr val="000000"/>
              </a:solidFill>
            </a:endParaRPr>
          </a:p>
          <a:p>
            <a:endParaRPr lang="en-SG" sz="2400" dirty="0"/>
          </a:p>
        </p:txBody>
      </p:sp>
      <p:pic>
        <p:nvPicPr>
          <p:cNvPr id="3" name="Picture 2">
            <a:extLst>
              <a:ext uri="{FF2B5EF4-FFF2-40B4-BE49-F238E27FC236}">
                <a16:creationId xmlns:a16="http://schemas.microsoft.com/office/drawing/2014/main" id="{776EA7DD-0260-45CC-9866-8750FE77FF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75379" y="1088131"/>
            <a:ext cx="4681737" cy="4681737"/>
          </a:xfrm>
          <a:prstGeom prst="rect">
            <a:avLst/>
          </a:prstGeom>
        </p:spPr>
      </p:pic>
    </p:spTree>
    <p:extLst>
      <p:ext uri="{BB962C8B-B14F-4D97-AF65-F5344CB8AC3E}">
        <p14:creationId xmlns:p14="http://schemas.microsoft.com/office/powerpoint/2010/main" val="6838926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903F07-2F66-431D-9F3C-C321419E7F5F}"/>
              </a:ext>
            </a:extLst>
          </p:cNvPr>
          <p:cNvPicPr>
            <a:picLocks noChangeAspect="1"/>
          </p:cNvPicPr>
          <p:nvPr/>
        </p:nvPicPr>
        <p:blipFill>
          <a:blip r:embed="rId2"/>
          <a:stretch>
            <a:fillRect/>
          </a:stretch>
        </p:blipFill>
        <p:spPr>
          <a:xfrm>
            <a:off x="667676" y="2117530"/>
            <a:ext cx="5972871" cy="4286888"/>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Document from a Template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893647"/>
          </a:xfrm>
          <a:prstGeom prst="rect">
            <a:avLst/>
          </a:prstGeom>
          <a:noFill/>
        </p:spPr>
        <p:txBody>
          <a:bodyPr wrap="square" rtlCol="0">
            <a:spAutoFit/>
          </a:bodyPr>
          <a:lstStyle/>
          <a:p>
            <a:pPr algn="just" fontAlgn="base"/>
            <a:r>
              <a:rPr lang="en-GB" sz="2400" dirty="0"/>
              <a:t>The New screen has a few ways for you to select a template. First, several featured templates will appear, after the Blank document template. </a:t>
            </a:r>
          </a:p>
          <a:p>
            <a:pPr algn="just" fontAlgn="base"/>
            <a:r>
              <a:rPr lang="zh-CN" altLang="en-US" sz="2400" dirty="0">
                <a:solidFill>
                  <a:srgbClr val="0070C0"/>
                </a:solidFill>
              </a:rPr>
              <a:t>“新建”屏幕提供了几种选择模板的方法。首先，在空白文档模板之后会出现几个特色模板。</a:t>
            </a:r>
            <a:endParaRPr lang="en-SG" altLang="zh-CN" sz="2400" dirty="0">
              <a:solidFill>
                <a:srgbClr val="0070C0"/>
              </a:solidFill>
            </a:endParaRPr>
          </a:p>
          <a:p>
            <a:pPr algn="just" fontAlgn="base"/>
            <a:endParaRPr lang="en-GB" sz="2400" dirty="0">
              <a:solidFill>
                <a:srgbClr val="0070C0"/>
              </a:solidFill>
            </a:endParaRPr>
          </a:p>
          <a:p>
            <a:pPr algn="just" fontAlgn="base"/>
            <a:r>
              <a:rPr lang="en-GB" sz="2400" dirty="0"/>
              <a:t>You can also search for a template using the search field or select a template category from the suggested searches.</a:t>
            </a:r>
          </a:p>
          <a:p>
            <a:pPr algn="just" fontAlgn="base"/>
            <a:r>
              <a:rPr lang="zh-CN" altLang="en-US" sz="2400" dirty="0">
                <a:solidFill>
                  <a:srgbClr val="0070C0"/>
                </a:solidFill>
              </a:rPr>
              <a:t>您还可以使用搜索字段搜索模板或从建议的搜索中选择模板类别。</a:t>
            </a:r>
            <a:endParaRPr lang="en-GB" sz="2400" dirty="0">
              <a:solidFill>
                <a:srgbClr val="0070C0"/>
              </a:solidFill>
            </a:endParaRPr>
          </a:p>
        </p:txBody>
      </p:sp>
    </p:spTree>
    <p:extLst>
      <p:ext uri="{BB962C8B-B14F-4D97-AF65-F5344CB8AC3E}">
        <p14:creationId xmlns:p14="http://schemas.microsoft.com/office/powerpoint/2010/main" val="3939026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1903F07-2F66-431D-9F3C-C321419E7F5F}"/>
              </a:ext>
            </a:extLst>
          </p:cNvPr>
          <p:cNvPicPr>
            <a:picLocks noChangeAspect="1"/>
          </p:cNvPicPr>
          <p:nvPr/>
        </p:nvPicPr>
        <p:blipFill>
          <a:blip r:embed="rId2"/>
          <a:stretch>
            <a:fillRect/>
          </a:stretch>
        </p:blipFill>
        <p:spPr>
          <a:xfrm>
            <a:off x="667676" y="2117530"/>
            <a:ext cx="5972871" cy="4286888"/>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Document from a Template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416320"/>
          </a:xfrm>
          <a:prstGeom prst="rect">
            <a:avLst/>
          </a:prstGeom>
          <a:noFill/>
        </p:spPr>
        <p:txBody>
          <a:bodyPr wrap="square" rtlCol="0">
            <a:spAutoFit/>
          </a:bodyPr>
          <a:lstStyle/>
          <a:p>
            <a:pPr marL="457200" indent="-457200" algn="just" fontAlgn="base">
              <a:buFont typeface="+mj-lt"/>
              <a:buAutoNum type="arabicPeriod" startAt="3"/>
            </a:pPr>
            <a:r>
              <a:rPr lang="en-GB" sz="2400" dirty="0"/>
              <a:t>Select or search for a template category. | </a:t>
            </a:r>
            <a:r>
              <a:rPr lang="zh-CN" altLang="en-US" sz="2400" dirty="0">
                <a:solidFill>
                  <a:srgbClr val="0070C0"/>
                </a:solidFill>
              </a:rPr>
              <a:t>选择或搜索模板类别。</a:t>
            </a:r>
            <a:endParaRPr lang="en-GB" sz="2400" dirty="0">
              <a:solidFill>
                <a:srgbClr val="0070C0"/>
              </a:solidFill>
            </a:endParaRPr>
          </a:p>
          <a:p>
            <a:pPr algn="just" fontAlgn="base"/>
            <a:endParaRPr lang="en-GB" sz="2400" dirty="0"/>
          </a:p>
          <a:p>
            <a:pPr algn="just" fontAlgn="base"/>
            <a:r>
              <a:rPr lang="en-GB" sz="2400" dirty="0"/>
              <a:t>Preview images of the templates will appear for the selected category, along with a Category list.</a:t>
            </a:r>
          </a:p>
          <a:p>
            <a:pPr algn="just" fontAlgn="base"/>
            <a:r>
              <a:rPr lang="zh-CN" altLang="en-US" sz="2400" dirty="0">
                <a:solidFill>
                  <a:srgbClr val="0070C0"/>
                </a:solidFill>
              </a:rPr>
              <a:t>将显示所选类别的模板预览图像以及类别列表。</a:t>
            </a:r>
            <a:endParaRPr lang="en-GB" sz="2400" dirty="0">
              <a:solidFill>
                <a:srgbClr val="0070C0"/>
              </a:solidFill>
            </a:endParaRPr>
          </a:p>
          <a:p>
            <a:pPr marL="457200" indent="-457200" algn="just" fontAlgn="base">
              <a:buFont typeface="+mj-lt"/>
              <a:buAutoNum type="arabicPeriod" startAt="3"/>
            </a:pPr>
            <a:endParaRPr lang="en-GB" sz="2400" dirty="0"/>
          </a:p>
        </p:txBody>
      </p:sp>
    </p:spTree>
    <p:extLst>
      <p:ext uri="{BB962C8B-B14F-4D97-AF65-F5344CB8AC3E}">
        <p14:creationId xmlns:p14="http://schemas.microsoft.com/office/powerpoint/2010/main" val="835113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8A8B77-3D17-42A6-8A6E-5A60F971F125}"/>
              </a:ext>
            </a:extLst>
          </p:cNvPr>
          <p:cNvPicPr>
            <a:picLocks noChangeAspect="1"/>
          </p:cNvPicPr>
          <p:nvPr/>
        </p:nvPicPr>
        <p:blipFill>
          <a:blip r:embed="rId2"/>
          <a:stretch>
            <a:fillRect/>
          </a:stretch>
        </p:blipFill>
        <p:spPr>
          <a:xfrm>
            <a:off x="667676" y="843216"/>
            <a:ext cx="5972871" cy="4286887"/>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Document from a Template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262979"/>
          </a:xfrm>
          <a:prstGeom prst="rect">
            <a:avLst/>
          </a:prstGeom>
          <a:noFill/>
        </p:spPr>
        <p:txBody>
          <a:bodyPr wrap="square" rtlCol="0">
            <a:spAutoFit/>
          </a:bodyPr>
          <a:lstStyle/>
          <a:p>
            <a:pPr marL="457200" indent="-457200" algn="just" fontAlgn="base">
              <a:buFont typeface="+mj-lt"/>
              <a:buAutoNum type="arabicPeriod" startAt="4"/>
            </a:pPr>
            <a:r>
              <a:rPr lang="en-GB" sz="2400" dirty="0"/>
              <a:t>Select an additional category. | </a:t>
            </a:r>
            <a:r>
              <a:rPr lang="zh-CN" altLang="en-US" sz="2400" dirty="0">
                <a:solidFill>
                  <a:srgbClr val="0070C0"/>
                </a:solidFill>
              </a:rPr>
              <a:t>选择其他类别。</a:t>
            </a:r>
            <a:endParaRPr lang="en-GB" sz="2400" dirty="0">
              <a:solidFill>
                <a:srgbClr val="0070C0"/>
              </a:solidFill>
            </a:endParaRPr>
          </a:p>
          <a:p>
            <a:pPr algn="just" fontAlgn="base"/>
            <a:endParaRPr lang="en-GB" sz="2400" dirty="0"/>
          </a:p>
          <a:p>
            <a:pPr algn="just" fontAlgn="base"/>
            <a:r>
              <a:rPr lang="en-GB" sz="2400" dirty="0"/>
              <a:t>Selecting additional categories allows you to narrow your template search even more. </a:t>
            </a:r>
          </a:p>
          <a:p>
            <a:pPr algn="just" fontAlgn="base"/>
            <a:r>
              <a:rPr lang="zh-CN" altLang="en-US" sz="2400" dirty="0">
                <a:solidFill>
                  <a:srgbClr val="0070C0"/>
                </a:solidFill>
              </a:rPr>
              <a:t>选择其他类别可让您进一步缩小模板搜索范围。</a:t>
            </a:r>
            <a:endParaRPr lang="en-SG" altLang="zh-CN" sz="2400" dirty="0">
              <a:solidFill>
                <a:srgbClr val="0070C0"/>
              </a:solidFill>
            </a:endParaRPr>
          </a:p>
          <a:p>
            <a:pPr algn="just" fontAlgn="base"/>
            <a:endParaRPr lang="en-GB" sz="2400" dirty="0"/>
          </a:p>
          <a:p>
            <a:pPr algn="just" fontAlgn="base"/>
            <a:r>
              <a:rPr lang="en-GB" sz="2400" dirty="0"/>
              <a:t>Only templates that fit into all the selected categories will appear.</a:t>
            </a:r>
          </a:p>
          <a:p>
            <a:pPr algn="just" fontAlgn="base"/>
            <a:r>
              <a:rPr lang="zh-CN" altLang="en-US" sz="2400" dirty="0">
                <a:solidFill>
                  <a:srgbClr val="0070C0"/>
                </a:solidFill>
              </a:rPr>
              <a:t>只有适合所有选定类别的模板才会出现。</a:t>
            </a:r>
            <a:endParaRPr lang="en-GB" sz="2400" dirty="0">
              <a:solidFill>
                <a:srgbClr val="0070C0"/>
              </a:solidFill>
            </a:endParaRPr>
          </a:p>
          <a:p>
            <a:pPr marL="457200" indent="-457200" algn="just" fontAlgn="base">
              <a:buFont typeface="+mj-lt"/>
              <a:buAutoNum type="arabicPeriod" startAt="4"/>
            </a:pPr>
            <a:endParaRPr lang="en-GB" sz="2400" dirty="0"/>
          </a:p>
        </p:txBody>
      </p:sp>
    </p:spTree>
    <p:extLst>
      <p:ext uri="{BB962C8B-B14F-4D97-AF65-F5344CB8AC3E}">
        <p14:creationId xmlns:p14="http://schemas.microsoft.com/office/powerpoint/2010/main" val="940903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655811-5A5C-4792-BB22-20946E6A3B4E}"/>
              </a:ext>
            </a:extLst>
          </p:cNvPr>
          <p:cNvPicPr>
            <a:picLocks noChangeAspect="1"/>
          </p:cNvPicPr>
          <p:nvPr/>
        </p:nvPicPr>
        <p:blipFill>
          <a:blip r:embed="rId2"/>
          <a:stretch>
            <a:fillRect/>
          </a:stretch>
        </p:blipFill>
        <p:spPr>
          <a:xfrm>
            <a:off x="667676" y="832991"/>
            <a:ext cx="5972871" cy="3848843"/>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Document from a Template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1938992"/>
          </a:xfrm>
          <a:prstGeom prst="rect">
            <a:avLst/>
          </a:prstGeom>
          <a:noFill/>
        </p:spPr>
        <p:txBody>
          <a:bodyPr wrap="square" rtlCol="0">
            <a:spAutoFit/>
          </a:bodyPr>
          <a:lstStyle/>
          <a:p>
            <a:pPr marL="457200" indent="-457200" algn="just" fontAlgn="base">
              <a:buFont typeface="+mj-lt"/>
              <a:buAutoNum type="arabicPeriod" startAt="5"/>
            </a:pPr>
            <a:r>
              <a:rPr lang="en-GB" sz="2400" dirty="0"/>
              <a:t>Select a template. | </a:t>
            </a:r>
            <a:r>
              <a:rPr lang="zh-CN" altLang="en-US" sz="2400" dirty="0">
                <a:solidFill>
                  <a:srgbClr val="0070C0"/>
                </a:solidFill>
              </a:rPr>
              <a:t>选择一个模板。</a:t>
            </a:r>
            <a:endParaRPr lang="en-GB" sz="2400" dirty="0">
              <a:solidFill>
                <a:srgbClr val="0070C0"/>
              </a:solidFill>
            </a:endParaRPr>
          </a:p>
          <a:p>
            <a:pPr algn="just" fontAlgn="base"/>
            <a:endParaRPr lang="en-GB" sz="2400" dirty="0"/>
          </a:p>
          <a:p>
            <a:pPr algn="just" fontAlgn="base"/>
            <a:r>
              <a:rPr lang="en-GB" sz="2400" dirty="0"/>
              <a:t>A larger preview of the template appears, along with a description.</a:t>
            </a:r>
          </a:p>
          <a:p>
            <a:pPr algn="just" fontAlgn="base"/>
            <a:r>
              <a:rPr lang="zh-CN" altLang="en-US" sz="2400" dirty="0">
                <a:solidFill>
                  <a:srgbClr val="0070C0"/>
                </a:solidFill>
              </a:rPr>
              <a:t>将出现模板的较大预览以及说明。</a:t>
            </a:r>
            <a:endParaRPr lang="en-GB" sz="2400" dirty="0">
              <a:solidFill>
                <a:srgbClr val="0070C0"/>
              </a:solidFill>
            </a:endParaRPr>
          </a:p>
        </p:txBody>
      </p:sp>
    </p:spTree>
    <p:extLst>
      <p:ext uri="{BB962C8B-B14F-4D97-AF65-F5344CB8AC3E}">
        <p14:creationId xmlns:p14="http://schemas.microsoft.com/office/powerpoint/2010/main" val="3307623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3F2B95-30C7-407D-BC80-B9E8956290AB}"/>
              </a:ext>
            </a:extLst>
          </p:cNvPr>
          <p:cNvPicPr>
            <a:picLocks noChangeAspect="1"/>
          </p:cNvPicPr>
          <p:nvPr/>
        </p:nvPicPr>
        <p:blipFill>
          <a:blip r:embed="rId2"/>
          <a:stretch>
            <a:fillRect/>
          </a:stretch>
        </p:blipFill>
        <p:spPr>
          <a:xfrm>
            <a:off x="667676" y="832991"/>
            <a:ext cx="6023163" cy="3881250"/>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Create a Document from a Template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2677656"/>
          </a:xfrm>
          <a:prstGeom prst="rect">
            <a:avLst/>
          </a:prstGeom>
          <a:noFill/>
        </p:spPr>
        <p:txBody>
          <a:bodyPr wrap="square" rtlCol="0">
            <a:spAutoFit/>
          </a:bodyPr>
          <a:lstStyle/>
          <a:p>
            <a:pPr marL="457200" indent="-457200" algn="just" fontAlgn="base">
              <a:buFont typeface="+mj-lt"/>
              <a:buAutoNum type="arabicPeriod" startAt="6"/>
            </a:pPr>
            <a:r>
              <a:rPr lang="en-SG" sz="2400" dirty="0"/>
              <a:t>Click Create | </a:t>
            </a:r>
            <a:r>
              <a:rPr lang="zh-CN" altLang="en-US" sz="2400" dirty="0">
                <a:solidFill>
                  <a:srgbClr val="0070C0"/>
                </a:solidFill>
              </a:rPr>
              <a:t>点击创建</a:t>
            </a:r>
            <a:endParaRPr lang="en-SG" sz="2400" dirty="0">
              <a:solidFill>
                <a:srgbClr val="0070C0"/>
              </a:solidFill>
            </a:endParaRPr>
          </a:p>
          <a:p>
            <a:pPr algn="just" fontAlgn="base"/>
            <a:endParaRPr lang="en-SG" sz="2400" dirty="0"/>
          </a:p>
          <a:p>
            <a:pPr algn="just" fontAlgn="base"/>
            <a:r>
              <a:rPr lang="en-GB" sz="2400" dirty="0"/>
              <a:t>A new document from the template is created. Now, just fill in the placeholders.</a:t>
            </a:r>
          </a:p>
          <a:p>
            <a:pPr algn="just" fontAlgn="base"/>
            <a:r>
              <a:rPr lang="zh-CN" altLang="en-US" sz="2400" dirty="0">
                <a:solidFill>
                  <a:srgbClr val="0070C0"/>
                </a:solidFill>
              </a:rPr>
              <a:t>从模板创建一个新文档。现在，只需填写占位符。</a:t>
            </a:r>
            <a:endParaRPr lang="en-GB" sz="2400" dirty="0">
              <a:solidFill>
                <a:srgbClr val="0070C0"/>
              </a:solidFill>
            </a:endParaRPr>
          </a:p>
        </p:txBody>
      </p:sp>
    </p:spTree>
    <p:extLst>
      <p:ext uri="{BB962C8B-B14F-4D97-AF65-F5344CB8AC3E}">
        <p14:creationId xmlns:p14="http://schemas.microsoft.com/office/powerpoint/2010/main" val="1473788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BA7755-33B3-4EA5-913F-A334E986B7C1}"/>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Open a File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262979"/>
          </a:xfrm>
          <a:prstGeom prst="rect">
            <a:avLst/>
          </a:prstGeom>
          <a:noFill/>
        </p:spPr>
        <p:txBody>
          <a:bodyPr wrap="square" rtlCol="0">
            <a:spAutoFit/>
          </a:bodyPr>
          <a:lstStyle/>
          <a:p>
            <a:pPr algn="just" fontAlgn="base"/>
            <a:r>
              <a:rPr lang="en-GB" sz="2400" dirty="0"/>
              <a:t>Opening a file lets you resume working on a document that you have saved from earlier or that someone else has created and shared with you.</a:t>
            </a:r>
          </a:p>
          <a:p>
            <a:pPr algn="just" fontAlgn="base"/>
            <a:r>
              <a:rPr lang="zh-CN" altLang="en-US" sz="2400" dirty="0">
                <a:solidFill>
                  <a:srgbClr val="0070C0"/>
                </a:solidFill>
              </a:rPr>
              <a:t>打开文件可让您继续处理之前保存的或其他人创建并与您共享的文档。</a:t>
            </a:r>
            <a:endParaRPr lang="en-SG" altLang="zh-CN" sz="2400" dirty="0">
              <a:solidFill>
                <a:srgbClr val="0070C0"/>
              </a:solidFill>
            </a:endParaRPr>
          </a:p>
          <a:p>
            <a:pPr algn="just" fontAlgn="base"/>
            <a:endParaRPr lang="en-GB" sz="2400" dirty="0"/>
          </a:p>
          <a:p>
            <a:pPr algn="just" fontAlgn="base"/>
            <a:r>
              <a:rPr lang="en-GB" sz="2400" dirty="0"/>
              <a:t>While you can open a document by double-clicking its icon in Windows, you can also browse and open files from within Word.</a:t>
            </a:r>
          </a:p>
          <a:p>
            <a:pPr algn="just" fontAlgn="base"/>
            <a:r>
              <a:rPr lang="zh-CN" altLang="en-US" sz="2400" dirty="0">
                <a:solidFill>
                  <a:srgbClr val="0070C0"/>
                </a:solidFill>
              </a:rPr>
              <a:t>虽然您可以通过在 </a:t>
            </a:r>
            <a:r>
              <a:rPr lang="en-US" altLang="zh-CN" sz="2400" dirty="0">
                <a:solidFill>
                  <a:srgbClr val="0070C0"/>
                </a:solidFill>
              </a:rPr>
              <a:t>Windows </a:t>
            </a:r>
            <a:r>
              <a:rPr lang="zh-CN" altLang="en-US" sz="2400" dirty="0">
                <a:solidFill>
                  <a:srgbClr val="0070C0"/>
                </a:solidFill>
              </a:rPr>
              <a:t>中双击其图标来打开文档，但您也可以在 </a:t>
            </a:r>
            <a:r>
              <a:rPr lang="en-US" altLang="zh-CN" sz="2400" dirty="0">
                <a:solidFill>
                  <a:srgbClr val="0070C0"/>
                </a:solidFill>
              </a:rPr>
              <a:t>Word </a:t>
            </a:r>
            <a:r>
              <a:rPr lang="zh-CN" altLang="en-US" sz="2400" dirty="0">
                <a:solidFill>
                  <a:srgbClr val="0070C0"/>
                </a:solidFill>
              </a:rPr>
              <a:t>中浏览和打开文件。</a:t>
            </a:r>
            <a:endParaRPr lang="en-GB" sz="2400" dirty="0">
              <a:solidFill>
                <a:srgbClr val="0070C0"/>
              </a:solidFill>
            </a:endParaRPr>
          </a:p>
        </p:txBody>
      </p:sp>
    </p:spTree>
    <p:extLst>
      <p:ext uri="{BB962C8B-B14F-4D97-AF65-F5344CB8AC3E}">
        <p14:creationId xmlns:p14="http://schemas.microsoft.com/office/powerpoint/2010/main" val="38508110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BA7755-33B3-4EA5-913F-A334E986B7C1}"/>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Open a File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046988"/>
          </a:xfrm>
          <a:prstGeom prst="rect">
            <a:avLst/>
          </a:prstGeom>
          <a:noFill/>
        </p:spPr>
        <p:txBody>
          <a:bodyPr wrap="square" rtlCol="0">
            <a:spAutoFit/>
          </a:bodyPr>
          <a:lstStyle/>
          <a:p>
            <a:pPr marL="457200" indent="-457200" algn="just" fontAlgn="base">
              <a:buFont typeface="+mj-lt"/>
              <a:buAutoNum type="arabicPeriod"/>
            </a:pPr>
            <a:r>
              <a:rPr lang="en-GB" sz="2400" dirty="0"/>
              <a:t>Click the File tab. | </a:t>
            </a:r>
            <a:r>
              <a:rPr lang="zh-CN" altLang="en-US" sz="2400" dirty="0">
                <a:solidFill>
                  <a:srgbClr val="0070C0"/>
                </a:solidFill>
              </a:rPr>
              <a:t>单击文件选项卡。</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Open. | </a:t>
            </a:r>
            <a:r>
              <a:rPr lang="zh-CN" altLang="en-US" sz="2400" dirty="0">
                <a:solidFill>
                  <a:srgbClr val="0070C0"/>
                </a:solidFill>
              </a:rPr>
              <a:t>单击打开。</a:t>
            </a:r>
            <a:endParaRPr lang="en-GB" sz="2400" dirty="0">
              <a:solidFill>
                <a:srgbClr val="0070C0"/>
              </a:solidFill>
            </a:endParaRPr>
          </a:p>
          <a:p>
            <a:pPr algn="just" fontAlgn="base"/>
            <a:endParaRPr lang="en-GB" sz="2400" dirty="0"/>
          </a:p>
          <a:p>
            <a:pPr algn="just" fontAlgn="base"/>
            <a:r>
              <a:rPr lang="en-GB" sz="2400" dirty="0"/>
              <a:t>The Open screen appears, giving you a few ways to find a document. </a:t>
            </a:r>
          </a:p>
          <a:p>
            <a:pPr algn="just" fontAlgn="base"/>
            <a:r>
              <a:rPr lang="zh-CN" altLang="en-US" sz="2400" dirty="0">
                <a:solidFill>
                  <a:srgbClr val="0070C0"/>
                </a:solidFill>
              </a:rPr>
              <a:t>出现打开屏幕，为您提供几种查找文档的方法。</a:t>
            </a:r>
            <a:endParaRPr lang="en-GB" sz="2400" dirty="0">
              <a:solidFill>
                <a:srgbClr val="0070C0"/>
              </a:solidFill>
            </a:endParaRPr>
          </a:p>
        </p:txBody>
      </p:sp>
    </p:spTree>
    <p:extLst>
      <p:ext uri="{BB962C8B-B14F-4D97-AF65-F5344CB8AC3E}">
        <p14:creationId xmlns:p14="http://schemas.microsoft.com/office/powerpoint/2010/main" val="40199900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BA7755-33B3-4EA5-913F-A334E986B7C1}"/>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Open a File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893647"/>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location. | </a:t>
            </a:r>
            <a:r>
              <a:rPr lang="zh-CN" altLang="en-US" sz="2400" dirty="0">
                <a:solidFill>
                  <a:srgbClr val="0070C0"/>
                </a:solidFill>
              </a:rPr>
              <a:t>选择一个位置。</a:t>
            </a:r>
            <a:endParaRPr lang="en-GB" sz="2400" dirty="0">
              <a:solidFill>
                <a:srgbClr val="0070C0"/>
              </a:solidFill>
            </a:endParaRPr>
          </a:p>
          <a:p>
            <a:pPr algn="just" fontAlgn="base"/>
            <a:endParaRPr lang="en-GB" sz="2400" dirty="0"/>
          </a:p>
          <a:p>
            <a:pPr algn="just" fontAlgn="base"/>
            <a:r>
              <a:rPr lang="en-GB" sz="2400" dirty="0"/>
              <a:t>Recent displays a list of documents that you’ve recently opened. </a:t>
            </a:r>
          </a:p>
          <a:p>
            <a:pPr algn="just" fontAlgn="base"/>
            <a:r>
              <a:rPr lang="zh-CN" altLang="en-US" sz="2400" dirty="0">
                <a:solidFill>
                  <a:srgbClr val="0070C0"/>
                </a:solidFill>
              </a:rPr>
              <a:t>最近显示您最近打开的文档列表。</a:t>
            </a:r>
            <a:endParaRPr lang="en-GB" sz="2400" dirty="0">
              <a:solidFill>
                <a:srgbClr val="0070C0"/>
              </a:solidFill>
            </a:endParaRPr>
          </a:p>
          <a:p>
            <a:pPr algn="just" fontAlgn="base"/>
            <a:endParaRPr lang="en-GB" sz="2400" dirty="0"/>
          </a:p>
          <a:p>
            <a:pPr algn="just" fontAlgn="base"/>
            <a:r>
              <a:rPr lang="en-GB" sz="2400" dirty="0"/>
              <a:t>Your OneDrive and SharePoint sites will let you browse through the files stored on those cloud servers, if you have them. </a:t>
            </a:r>
          </a:p>
          <a:p>
            <a:pPr algn="just" fontAlgn="base"/>
            <a:r>
              <a:rPr lang="zh-CN" altLang="en-US" sz="2400" dirty="0">
                <a:solidFill>
                  <a:srgbClr val="0070C0"/>
                </a:solidFill>
              </a:rPr>
              <a:t>您的 </a:t>
            </a:r>
            <a:r>
              <a:rPr lang="en-GB" sz="2400" dirty="0">
                <a:solidFill>
                  <a:srgbClr val="0070C0"/>
                </a:solidFill>
              </a:rPr>
              <a:t>OneDrive </a:t>
            </a:r>
            <a:r>
              <a:rPr lang="zh-CN" altLang="en-US" sz="2400" dirty="0">
                <a:solidFill>
                  <a:srgbClr val="0070C0"/>
                </a:solidFill>
              </a:rPr>
              <a:t>和 </a:t>
            </a:r>
            <a:r>
              <a:rPr lang="en-GB" sz="2400" dirty="0">
                <a:solidFill>
                  <a:srgbClr val="0070C0"/>
                </a:solidFill>
              </a:rPr>
              <a:t>SharePoint </a:t>
            </a:r>
            <a:r>
              <a:rPr lang="zh-CN" altLang="en-US" sz="2400" dirty="0">
                <a:solidFill>
                  <a:srgbClr val="0070C0"/>
                </a:solidFill>
              </a:rPr>
              <a:t>网站将允许您浏览存储在这些云服务器上的文件（如果有）。</a:t>
            </a:r>
            <a:endParaRPr lang="en-GB" sz="2400" dirty="0">
              <a:solidFill>
                <a:srgbClr val="0070C0"/>
              </a:solidFill>
            </a:endParaRPr>
          </a:p>
        </p:txBody>
      </p:sp>
    </p:spTree>
    <p:extLst>
      <p:ext uri="{BB962C8B-B14F-4D97-AF65-F5344CB8AC3E}">
        <p14:creationId xmlns:p14="http://schemas.microsoft.com/office/powerpoint/2010/main" val="39520029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BA7755-33B3-4EA5-913F-A334E986B7C1}"/>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Open a File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262979"/>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location. | </a:t>
            </a:r>
            <a:r>
              <a:rPr lang="zh-CN" altLang="en-US" sz="2400" dirty="0">
                <a:solidFill>
                  <a:srgbClr val="0070C0"/>
                </a:solidFill>
              </a:rPr>
              <a:t>选择一个位置。</a:t>
            </a:r>
            <a:endParaRPr lang="en-GB" sz="2400" dirty="0"/>
          </a:p>
          <a:p>
            <a:pPr algn="just" fontAlgn="base"/>
            <a:endParaRPr lang="en-GB" sz="2400" dirty="0"/>
          </a:p>
          <a:p>
            <a:pPr algn="just" fontAlgn="base"/>
            <a:r>
              <a:rPr lang="en-GB" sz="2400" dirty="0"/>
              <a:t>This PC lets you browse through the Documents folder for files.</a:t>
            </a:r>
          </a:p>
          <a:p>
            <a:pPr algn="just" fontAlgn="base"/>
            <a:r>
              <a:rPr lang="zh-CN" altLang="en-US" sz="2400" dirty="0">
                <a:solidFill>
                  <a:srgbClr val="0070C0"/>
                </a:solidFill>
              </a:rPr>
              <a:t>此 </a:t>
            </a:r>
            <a:r>
              <a:rPr lang="en-GB" sz="2400" dirty="0">
                <a:solidFill>
                  <a:srgbClr val="0070C0"/>
                </a:solidFill>
              </a:rPr>
              <a:t>PC </a:t>
            </a:r>
            <a:r>
              <a:rPr lang="zh-CN" altLang="en-US" sz="2400" dirty="0">
                <a:solidFill>
                  <a:srgbClr val="0070C0"/>
                </a:solidFill>
              </a:rPr>
              <a:t>可让您浏览 </a:t>
            </a:r>
            <a:r>
              <a:rPr lang="en-GB" sz="2400" dirty="0">
                <a:solidFill>
                  <a:srgbClr val="0070C0"/>
                </a:solidFill>
              </a:rPr>
              <a:t>Documents </a:t>
            </a:r>
            <a:r>
              <a:rPr lang="zh-CN" altLang="en-US" sz="2400" dirty="0">
                <a:solidFill>
                  <a:srgbClr val="0070C0"/>
                </a:solidFill>
              </a:rPr>
              <a:t>文件夹中的文件。</a:t>
            </a:r>
            <a:endParaRPr lang="en-GB" sz="2400" dirty="0">
              <a:solidFill>
                <a:srgbClr val="0070C0"/>
              </a:solidFill>
            </a:endParaRPr>
          </a:p>
          <a:p>
            <a:pPr algn="just" fontAlgn="base"/>
            <a:endParaRPr lang="en-GB" sz="2400" dirty="0"/>
          </a:p>
          <a:p>
            <a:pPr algn="just" fontAlgn="base"/>
            <a:r>
              <a:rPr lang="en-GB" sz="2400" dirty="0"/>
              <a:t>Clicking Browse opens a dialog box, where you can browse through your computer’s folders, drives, and network shares. </a:t>
            </a:r>
          </a:p>
          <a:p>
            <a:pPr algn="just" fontAlgn="base"/>
            <a:r>
              <a:rPr lang="zh-CN" altLang="en-US" sz="2400" dirty="0">
                <a:solidFill>
                  <a:srgbClr val="0070C0"/>
                </a:solidFill>
              </a:rPr>
              <a:t>单击浏览会打开一个对话框，您可以在其中浏览计算机的文件夹、驱动器和网络共享。</a:t>
            </a:r>
            <a:endParaRPr lang="en-GB" sz="2400" dirty="0">
              <a:solidFill>
                <a:srgbClr val="0070C0"/>
              </a:solidFill>
            </a:endParaRPr>
          </a:p>
        </p:txBody>
      </p:sp>
    </p:spTree>
    <p:extLst>
      <p:ext uri="{BB962C8B-B14F-4D97-AF65-F5344CB8AC3E}">
        <p14:creationId xmlns:p14="http://schemas.microsoft.com/office/powerpoint/2010/main" val="2995014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BA7755-33B3-4EA5-913F-A334E986B7C1}"/>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Open a File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154984"/>
          </a:xfrm>
          <a:prstGeom prst="rect">
            <a:avLst/>
          </a:prstGeom>
          <a:noFill/>
        </p:spPr>
        <p:txBody>
          <a:bodyPr wrap="square" rtlCol="0">
            <a:spAutoFit/>
          </a:bodyPr>
          <a:lstStyle/>
          <a:p>
            <a:pPr marL="457200" indent="-457200" algn="just" fontAlgn="base">
              <a:buFont typeface="+mj-lt"/>
              <a:buAutoNum type="arabicPeriod" startAt="4"/>
            </a:pPr>
            <a:r>
              <a:rPr lang="en-GB" sz="2400" dirty="0"/>
              <a:t>Select the file you want to open. | </a:t>
            </a:r>
            <a:r>
              <a:rPr lang="zh-CN" altLang="en-US" sz="2400" dirty="0">
                <a:solidFill>
                  <a:srgbClr val="0070C0"/>
                </a:solidFill>
              </a:rPr>
              <a:t>选择要打开的文件</a:t>
            </a:r>
            <a:endParaRPr lang="en-GB" sz="2400" dirty="0">
              <a:solidFill>
                <a:srgbClr val="0070C0"/>
              </a:solidFill>
            </a:endParaRPr>
          </a:p>
          <a:p>
            <a:pPr algn="just" fontAlgn="base"/>
            <a:endParaRPr lang="en-GB" sz="2400" dirty="0"/>
          </a:p>
          <a:p>
            <a:pPr algn="just" fontAlgn="base"/>
            <a:r>
              <a:rPr lang="en-GB" sz="2400" dirty="0"/>
              <a:t>The selected file opens. </a:t>
            </a:r>
          </a:p>
          <a:p>
            <a:pPr algn="just" fontAlgn="base"/>
            <a:r>
              <a:rPr lang="zh-CN" altLang="en-US" sz="2400" dirty="0">
                <a:solidFill>
                  <a:srgbClr val="0070C0"/>
                </a:solidFill>
              </a:rPr>
              <a:t>所选文件打开</a:t>
            </a:r>
            <a:r>
              <a:rPr lang="zh-CN" altLang="en-US" sz="2400" dirty="0"/>
              <a:t>。</a:t>
            </a:r>
            <a:endParaRPr lang="en-GB" sz="2400" dirty="0"/>
          </a:p>
          <a:p>
            <a:pPr algn="just" fontAlgn="base"/>
            <a:endParaRPr lang="en-GB" sz="2400" dirty="0"/>
          </a:p>
          <a:p>
            <a:pPr algn="just" fontAlgn="base"/>
            <a:r>
              <a:rPr lang="en-GB" sz="2400" dirty="0"/>
              <a:t>From the Browse dialog box, you’ll need to click the Open button after selecting the file.</a:t>
            </a:r>
          </a:p>
          <a:p>
            <a:pPr algn="just" fontAlgn="base"/>
            <a:r>
              <a:rPr lang="zh-CN" altLang="en-US" sz="2400" dirty="0">
                <a:solidFill>
                  <a:srgbClr val="0070C0"/>
                </a:solidFill>
              </a:rPr>
              <a:t>在“浏览”对话框中，您需要在选择文件后单击“打开”按钮。</a:t>
            </a:r>
            <a:endParaRPr lang="en-GB" sz="2400" dirty="0">
              <a:solidFill>
                <a:srgbClr val="0070C0"/>
              </a:solidFill>
            </a:endParaRPr>
          </a:p>
        </p:txBody>
      </p:sp>
    </p:spTree>
    <p:extLst>
      <p:ext uri="{BB962C8B-B14F-4D97-AF65-F5344CB8AC3E}">
        <p14:creationId xmlns:p14="http://schemas.microsoft.com/office/powerpoint/2010/main" val="1768142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What is Microsoft Word?</a:t>
            </a:r>
          </a:p>
        </p:txBody>
      </p:sp>
      <p:sp>
        <p:nvSpPr>
          <p:cNvPr id="3" name="TextBox 2">
            <a:extLst>
              <a:ext uri="{FF2B5EF4-FFF2-40B4-BE49-F238E27FC236}">
                <a16:creationId xmlns:a16="http://schemas.microsoft.com/office/drawing/2014/main" id="{E78D8235-3F41-4A56-89C4-59990BAE336E}"/>
              </a:ext>
            </a:extLst>
          </p:cNvPr>
          <p:cNvSpPr txBox="1"/>
          <p:nvPr/>
        </p:nvSpPr>
        <p:spPr>
          <a:xfrm>
            <a:off x="914400" y="1280604"/>
            <a:ext cx="10537794" cy="3046988"/>
          </a:xfrm>
          <a:prstGeom prst="rect">
            <a:avLst/>
          </a:prstGeom>
          <a:noFill/>
        </p:spPr>
        <p:txBody>
          <a:bodyPr wrap="square" rtlCol="0">
            <a:spAutoFit/>
          </a:bodyPr>
          <a:lstStyle/>
          <a:p>
            <a:pPr algn="just" fontAlgn="base"/>
            <a:r>
              <a:rPr lang="en-GB" sz="2400" dirty="0">
                <a:solidFill>
                  <a:srgbClr val="0A0A23"/>
                </a:solidFill>
              </a:rPr>
              <a:t>A</a:t>
            </a:r>
            <a:r>
              <a:rPr lang="en-GB" sz="2400" b="0" i="0" dirty="0">
                <a:solidFill>
                  <a:srgbClr val="0A0A23"/>
                </a:solidFill>
                <a:effectLst/>
              </a:rPr>
              <a:t> word processor created by Microsoft for the users to create and format documents.</a:t>
            </a:r>
          </a:p>
          <a:p>
            <a:pPr algn="just" fontAlgn="base"/>
            <a:r>
              <a:rPr lang="en-US" altLang="zh-CN" sz="2400" b="0" i="0" dirty="0">
                <a:solidFill>
                  <a:srgbClr val="0070C0"/>
                </a:solidFill>
                <a:effectLst/>
              </a:rPr>
              <a:t>Microsoft </a:t>
            </a:r>
            <a:r>
              <a:rPr lang="zh-CN" altLang="en-US" sz="2400" b="0" i="0" dirty="0">
                <a:solidFill>
                  <a:srgbClr val="0070C0"/>
                </a:solidFill>
                <a:effectLst/>
              </a:rPr>
              <a:t>为用户创建和格式化文档而创建的文字处理器。</a:t>
            </a:r>
            <a:endParaRPr lang="en-SG" altLang="zh-CN" sz="2400" b="0" i="0" dirty="0">
              <a:solidFill>
                <a:srgbClr val="0070C0"/>
              </a:solidFill>
              <a:effectLst/>
            </a:endParaRPr>
          </a:p>
          <a:p>
            <a:pPr algn="just" fontAlgn="base"/>
            <a:endParaRPr lang="en-GB" sz="2400" dirty="0">
              <a:solidFill>
                <a:srgbClr val="0A0A23"/>
              </a:solidFill>
            </a:endParaRPr>
          </a:p>
          <a:p>
            <a:pPr algn="just" fontAlgn="base"/>
            <a:r>
              <a:rPr lang="en-GB" sz="2400" b="0" i="0" dirty="0">
                <a:solidFill>
                  <a:srgbClr val="0A0A23"/>
                </a:solidFill>
                <a:effectLst/>
              </a:rPr>
              <a:t>You can create and edit text documents right in your computer. </a:t>
            </a:r>
          </a:p>
          <a:p>
            <a:pPr algn="just" fontAlgn="base"/>
            <a:r>
              <a:rPr lang="zh-CN" altLang="en-US" sz="2400" b="0" i="0" dirty="0">
                <a:solidFill>
                  <a:srgbClr val="0070C0"/>
                </a:solidFill>
                <a:effectLst/>
              </a:rPr>
              <a:t>您可以直接在计算机中创建和编辑文本文档。。</a:t>
            </a:r>
            <a:endParaRPr lang="en-SG" altLang="zh-CN" sz="2400" b="0" i="0" dirty="0">
              <a:solidFill>
                <a:srgbClr val="0070C0"/>
              </a:solidFill>
              <a:effectLst/>
            </a:endParaRPr>
          </a:p>
          <a:p>
            <a:pPr algn="just" fontAlgn="base"/>
            <a:endParaRPr lang="en-SG" sz="2400" dirty="0">
              <a:solidFill>
                <a:srgbClr val="0070C0"/>
              </a:solidFill>
            </a:endParaRPr>
          </a:p>
          <a:p>
            <a:pPr algn="just" fontAlgn="base"/>
            <a:endParaRPr lang="en-GB" sz="2400" dirty="0">
              <a:solidFill>
                <a:srgbClr val="0A0A23"/>
              </a:solidFill>
            </a:endParaRPr>
          </a:p>
        </p:txBody>
      </p:sp>
    </p:spTree>
    <p:extLst>
      <p:ext uri="{BB962C8B-B14F-4D97-AF65-F5344CB8AC3E}">
        <p14:creationId xmlns:p14="http://schemas.microsoft.com/office/powerpoint/2010/main" val="2785594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BA7755-33B3-4EA5-913F-A334E986B7C1}"/>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Open a PDF for Editing</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1938992"/>
          </a:xfrm>
          <a:prstGeom prst="rect">
            <a:avLst/>
          </a:prstGeom>
          <a:noFill/>
        </p:spPr>
        <p:txBody>
          <a:bodyPr wrap="square" rtlCol="0">
            <a:spAutoFit/>
          </a:bodyPr>
          <a:lstStyle/>
          <a:p>
            <a:pPr algn="just" fontAlgn="base"/>
            <a:r>
              <a:rPr lang="en-GB" sz="2400" dirty="0"/>
              <a:t>In addition to opening Word’s regular file formats, you can also open PDF documents for editing.</a:t>
            </a:r>
          </a:p>
          <a:p>
            <a:pPr algn="just" fontAlgn="base"/>
            <a:r>
              <a:rPr lang="zh-CN" altLang="en-US" sz="2400" dirty="0">
                <a:solidFill>
                  <a:srgbClr val="0070C0"/>
                </a:solidFill>
              </a:rPr>
              <a:t>除了打开 </a:t>
            </a:r>
            <a:r>
              <a:rPr lang="en-US" altLang="zh-CN" sz="2400" dirty="0">
                <a:solidFill>
                  <a:srgbClr val="0070C0"/>
                </a:solidFill>
              </a:rPr>
              <a:t>Words </a:t>
            </a:r>
            <a:r>
              <a:rPr lang="zh-CN" altLang="en-US" sz="2400" dirty="0">
                <a:solidFill>
                  <a:srgbClr val="0070C0"/>
                </a:solidFill>
              </a:rPr>
              <a:t>常规文件格式，您还可以打开 </a:t>
            </a:r>
            <a:r>
              <a:rPr lang="en-US" altLang="zh-CN" sz="2400" dirty="0">
                <a:solidFill>
                  <a:srgbClr val="0070C0"/>
                </a:solidFill>
              </a:rPr>
              <a:t>PDF </a:t>
            </a:r>
            <a:r>
              <a:rPr lang="zh-CN" altLang="en-US" sz="2400" dirty="0">
                <a:solidFill>
                  <a:srgbClr val="0070C0"/>
                </a:solidFill>
              </a:rPr>
              <a:t>文档进行编辑。</a:t>
            </a:r>
            <a:endParaRPr lang="en-GB" sz="2400" dirty="0">
              <a:solidFill>
                <a:srgbClr val="0070C0"/>
              </a:solidFill>
            </a:endParaRPr>
          </a:p>
        </p:txBody>
      </p:sp>
    </p:spTree>
    <p:extLst>
      <p:ext uri="{BB962C8B-B14F-4D97-AF65-F5344CB8AC3E}">
        <p14:creationId xmlns:p14="http://schemas.microsoft.com/office/powerpoint/2010/main" val="12957356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BA7755-33B3-4EA5-913F-A334E986B7C1}"/>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Open a PDF for Editing</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1200329"/>
          </a:xfrm>
          <a:prstGeom prst="rect">
            <a:avLst/>
          </a:prstGeom>
          <a:noFill/>
        </p:spPr>
        <p:txBody>
          <a:bodyPr wrap="square" rtlCol="0">
            <a:spAutoFit/>
          </a:bodyPr>
          <a:lstStyle/>
          <a:p>
            <a:pPr marL="457200" indent="-457200" algn="just" fontAlgn="base">
              <a:buFont typeface="+mj-lt"/>
              <a:buAutoNum type="arabicPeriod"/>
            </a:pPr>
            <a:r>
              <a:rPr lang="en-GB" sz="2400" dirty="0"/>
              <a:t>Click the File tab. | </a:t>
            </a:r>
            <a:r>
              <a:rPr lang="zh-CN" altLang="en-US" sz="2400" dirty="0">
                <a:solidFill>
                  <a:srgbClr val="0070C0"/>
                </a:solidFill>
              </a:rPr>
              <a:t>单击文件选项卡。</a:t>
            </a:r>
            <a:r>
              <a:rPr lang="en-GB" sz="2400" dirty="0">
                <a:solidFill>
                  <a:srgbClr val="0070C0"/>
                </a:solidFill>
              </a:rPr>
              <a:t> </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Open. | </a:t>
            </a:r>
            <a:r>
              <a:rPr lang="zh-CN" altLang="en-US" sz="2400" dirty="0">
                <a:solidFill>
                  <a:srgbClr val="0070C0"/>
                </a:solidFill>
              </a:rPr>
              <a:t>单击打开。</a:t>
            </a:r>
            <a:endParaRPr lang="en-GB" sz="2400" dirty="0">
              <a:solidFill>
                <a:srgbClr val="0070C0"/>
              </a:solidFill>
            </a:endParaRPr>
          </a:p>
        </p:txBody>
      </p:sp>
    </p:spTree>
    <p:extLst>
      <p:ext uri="{BB962C8B-B14F-4D97-AF65-F5344CB8AC3E}">
        <p14:creationId xmlns:p14="http://schemas.microsoft.com/office/powerpoint/2010/main" val="24992017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BA7755-33B3-4EA5-913F-A334E986B7C1}"/>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Open a PDF for Editing</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262979"/>
          </a:xfrm>
          <a:prstGeom prst="rect">
            <a:avLst/>
          </a:prstGeom>
          <a:noFill/>
        </p:spPr>
        <p:txBody>
          <a:bodyPr wrap="square" rtlCol="0">
            <a:spAutoFit/>
          </a:bodyPr>
          <a:lstStyle/>
          <a:p>
            <a:pPr marL="457200" indent="-457200" algn="just" fontAlgn="base">
              <a:buFont typeface="+mj-lt"/>
              <a:buAutoNum type="arabicPeriod" startAt="3"/>
            </a:pPr>
            <a:r>
              <a:rPr lang="en-GB" sz="2400" dirty="0"/>
              <a:t>Select and open a PDF file. | </a:t>
            </a:r>
            <a:r>
              <a:rPr lang="zh-CN" altLang="en-US" sz="2400" dirty="0">
                <a:solidFill>
                  <a:srgbClr val="0070C0"/>
                </a:solidFill>
              </a:rPr>
              <a:t>选择并打开一个 </a:t>
            </a:r>
            <a:r>
              <a:rPr lang="en-US" altLang="zh-CN" sz="2400" dirty="0">
                <a:solidFill>
                  <a:srgbClr val="0070C0"/>
                </a:solidFill>
              </a:rPr>
              <a:t>PDF </a:t>
            </a:r>
            <a:r>
              <a:rPr lang="zh-CN" altLang="en-US" sz="2400" dirty="0">
                <a:solidFill>
                  <a:srgbClr val="0070C0"/>
                </a:solidFill>
              </a:rPr>
              <a:t>文件。</a:t>
            </a:r>
            <a:endParaRPr lang="en-GB" sz="2400" dirty="0">
              <a:solidFill>
                <a:srgbClr val="0070C0"/>
              </a:solidFill>
            </a:endParaRPr>
          </a:p>
          <a:p>
            <a:pPr algn="just" fontAlgn="base"/>
            <a:endParaRPr lang="en-GB" sz="2400" dirty="0"/>
          </a:p>
          <a:p>
            <a:pPr algn="just" fontAlgn="base"/>
            <a:r>
              <a:rPr lang="en-GB" sz="2400" dirty="0"/>
              <a:t>A dialog box appears, explaining that opening a PDF in Word converts it to a Word document and opens it as a copy. You’ll be able to edit the text, but some formatting and graphics may look different. </a:t>
            </a:r>
          </a:p>
          <a:p>
            <a:pPr algn="just" fontAlgn="base"/>
            <a:r>
              <a:rPr lang="zh-CN" altLang="en-US" sz="2400" dirty="0">
                <a:solidFill>
                  <a:srgbClr val="0070C0"/>
                </a:solidFill>
              </a:rPr>
              <a:t>将出现一个对话框，说明在 </a:t>
            </a:r>
            <a:r>
              <a:rPr lang="en-US" altLang="zh-CN" sz="2400" dirty="0">
                <a:solidFill>
                  <a:srgbClr val="0070C0"/>
                </a:solidFill>
              </a:rPr>
              <a:t>Word </a:t>
            </a:r>
            <a:r>
              <a:rPr lang="zh-CN" altLang="en-US" sz="2400" dirty="0">
                <a:solidFill>
                  <a:srgbClr val="0070C0"/>
                </a:solidFill>
              </a:rPr>
              <a:t>中打开 </a:t>
            </a:r>
            <a:r>
              <a:rPr lang="en-US" altLang="zh-CN" sz="2400" dirty="0">
                <a:solidFill>
                  <a:srgbClr val="0070C0"/>
                </a:solidFill>
              </a:rPr>
              <a:t>PDF </a:t>
            </a:r>
            <a:r>
              <a:rPr lang="zh-CN" altLang="en-US" sz="2400" dirty="0">
                <a:solidFill>
                  <a:srgbClr val="0070C0"/>
                </a:solidFill>
              </a:rPr>
              <a:t>会将其转换为 </a:t>
            </a:r>
            <a:r>
              <a:rPr lang="en-US" altLang="zh-CN" sz="2400" dirty="0">
                <a:solidFill>
                  <a:srgbClr val="0070C0"/>
                </a:solidFill>
              </a:rPr>
              <a:t>Word </a:t>
            </a:r>
            <a:r>
              <a:rPr lang="zh-CN" altLang="en-US" sz="2400" dirty="0">
                <a:solidFill>
                  <a:srgbClr val="0070C0"/>
                </a:solidFill>
              </a:rPr>
              <a:t>文档并将其作为副本打开。您将能够编辑文本，但某些格式和图形可能看起来不同。</a:t>
            </a:r>
            <a:endParaRPr lang="en-GB" sz="2400" dirty="0">
              <a:solidFill>
                <a:srgbClr val="0070C0"/>
              </a:solidFill>
            </a:endParaRPr>
          </a:p>
        </p:txBody>
      </p:sp>
    </p:spTree>
    <p:extLst>
      <p:ext uri="{BB962C8B-B14F-4D97-AF65-F5344CB8AC3E}">
        <p14:creationId xmlns:p14="http://schemas.microsoft.com/office/powerpoint/2010/main" val="22046003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ABA7755-33B3-4EA5-913F-A334E986B7C1}"/>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12" name="Picture 11">
            <a:extLst>
              <a:ext uri="{FF2B5EF4-FFF2-40B4-BE49-F238E27FC236}">
                <a16:creationId xmlns:a16="http://schemas.microsoft.com/office/drawing/2014/main" id="{0D6A6CB1-6730-44B4-9DA9-B5CA259910CD}"/>
              </a:ext>
            </a:extLst>
          </p:cNvPr>
          <p:cNvPicPr>
            <a:picLocks noChangeAspect="1"/>
          </p:cNvPicPr>
          <p:nvPr/>
        </p:nvPicPr>
        <p:blipFill>
          <a:blip r:embed="rId3"/>
          <a:stretch>
            <a:fillRect/>
          </a:stretch>
        </p:blipFill>
        <p:spPr>
          <a:xfrm>
            <a:off x="667677"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Open a PDF for Editing</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2677656"/>
          </a:xfrm>
          <a:prstGeom prst="rect">
            <a:avLst/>
          </a:prstGeom>
          <a:noFill/>
        </p:spPr>
        <p:txBody>
          <a:bodyPr wrap="square" rtlCol="0">
            <a:spAutoFit/>
          </a:bodyPr>
          <a:lstStyle/>
          <a:p>
            <a:pPr marL="457200" indent="-457200" algn="just" fontAlgn="base">
              <a:buFont typeface="+mj-lt"/>
              <a:buAutoNum type="arabicPeriod" startAt="4"/>
            </a:pPr>
            <a:r>
              <a:rPr lang="en-GB" sz="2400" dirty="0"/>
              <a:t>Click OK. | </a:t>
            </a:r>
            <a:r>
              <a:rPr lang="zh-CN" altLang="en-US" sz="2400" dirty="0">
                <a:solidFill>
                  <a:srgbClr val="0070C0"/>
                </a:solidFill>
              </a:rPr>
              <a:t>单击确定。</a:t>
            </a:r>
            <a:endParaRPr lang="en-GB" sz="2400" dirty="0">
              <a:solidFill>
                <a:srgbClr val="0070C0"/>
              </a:solidFill>
            </a:endParaRPr>
          </a:p>
          <a:p>
            <a:pPr algn="just" fontAlgn="base"/>
            <a:endParaRPr lang="en-GB" sz="2400" dirty="0"/>
          </a:p>
          <a:p>
            <a:pPr algn="just" fontAlgn="base"/>
            <a:r>
              <a:rPr lang="en-GB" sz="2400" dirty="0"/>
              <a:t>A copy of the PDF is converted into an editable document, and it opens so that you can edit the text. </a:t>
            </a:r>
          </a:p>
          <a:p>
            <a:pPr algn="just" fontAlgn="base"/>
            <a:r>
              <a:rPr lang="en-US" altLang="zh-CN" sz="2400" dirty="0">
                <a:solidFill>
                  <a:srgbClr val="0070C0"/>
                </a:solidFill>
              </a:rPr>
              <a:t>PDF </a:t>
            </a:r>
            <a:r>
              <a:rPr lang="zh-CN" altLang="en-US" sz="2400" dirty="0">
                <a:solidFill>
                  <a:srgbClr val="0070C0"/>
                </a:solidFill>
              </a:rPr>
              <a:t>的副本将转换为可编辑的文档，并打开它以便您可以编辑文本。</a:t>
            </a:r>
            <a:endParaRPr lang="en-GB" sz="2400" dirty="0">
              <a:solidFill>
                <a:srgbClr val="0070C0"/>
              </a:solidFill>
            </a:endParaRPr>
          </a:p>
        </p:txBody>
      </p:sp>
    </p:spTree>
    <p:extLst>
      <p:ext uri="{BB962C8B-B14F-4D97-AF65-F5344CB8AC3E}">
        <p14:creationId xmlns:p14="http://schemas.microsoft.com/office/powerpoint/2010/main" val="682982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7DC99-AAE7-4A2F-AC4A-98E215B0CD2C}"/>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Save a File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524315"/>
          </a:xfrm>
          <a:prstGeom prst="rect">
            <a:avLst/>
          </a:prstGeom>
          <a:noFill/>
        </p:spPr>
        <p:txBody>
          <a:bodyPr wrap="square" rtlCol="0">
            <a:spAutoFit/>
          </a:bodyPr>
          <a:lstStyle/>
          <a:p>
            <a:pPr algn="just" fontAlgn="base"/>
            <a:r>
              <a:rPr lang="en-GB" sz="2400" dirty="0"/>
              <a:t>After you’ve created a new document or made changes to an existing document, you’ll need to save it for those changes to be preserved. </a:t>
            </a:r>
          </a:p>
          <a:p>
            <a:pPr algn="just" fontAlgn="base"/>
            <a:r>
              <a:rPr lang="zh-CN" altLang="en-US" sz="2400" dirty="0">
                <a:solidFill>
                  <a:srgbClr val="0070C0"/>
                </a:solidFill>
              </a:rPr>
              <a:t>创建新文档或对现有文档进行更改后，您需要保存它以保留这些更改。</a:t>
            </a:r>
            <a:endParaRPr lang="en-GB" sz="2400" dirty="0">
              <a:solidFill>
                <a:srgbClr val="0070C0"/>
              </a:solidFill>
            </a:endParaRPr>
          </a:p>
          <a:p>
            <a:pPr algn="just" fontAlgn="base"/>
            <a:endParaRPr lang="en-GB" sz="2400" dirty="0"/>
          </a:p>
          <a:p>
            <a:pPr algn="just" fontAlgn="base"/>
            <a:r>
              <a:rPr lang="en-GB" sz="2400" dirty="0"/>
              <a:t>You can also save a copy of an existing document, using a new name, a new location, or a different file type.</a:t>
            </a:r>
          </a:p>
          <a:p>
            <a:pPr algn="just" fontAlgn="base"/>
            <a:r>
              <a:rPr lang="zh-CN" altLang="en-US" sz="2400" dirty="0">
                <a:solidFill>
                  <a:srgbClr val="0070C0"/>
                </a:solidFill>
              </a:rPr>
              <a:t>您还可以使用新名称、新位置或不同的文件类型来保存现有文档的副本。</a:t>
            </a:r>
            <a:endParaRPr lang="en-GB" sz="2400" dirty="0">
              <a:solidFill>
                <a:srgbClr val="0070C0"/>
              </a:solidFill>
            </a:endParaRPr>
          </a:p>
        </p:txBody>
      </p:sp>
    </p:spTree>
    <p:extLst>
      <p:ext uri="{BB962C8B-B14F-4D97-AF65-F5344CB8AC3E}">
        <p14:creationId xmlns:p14="http://schemas.microsoft.com/office/powerpoint/2010/main" val="23145882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7DC99-AAE7-4A2F-AC4A-98E215B0CD2C}"/>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Save a File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416320"/>
          </a:xfrm>
          <a:prstGeom prst="rect">
            <a:avLst/>
          </a:prstGeom>
          <a:noFill/>
        </p:spPr>
        <p:txBody>
          <a:bodyPr wrap="square" rtlCol="0">
            <a:spAutoFit/>
          </a:bodyPr>
          <a:lstStyle/>
          <a:p>
            <a:pPr marL="457200" indent="-457200" algn="just" fontAlgn="base">
              <a:buFont typeface="+mj-lt"/>
              <a:buAutoNum type="arabicPeriod"/>
            </a:pPr>
            <a:r>
              <a:rPr lang="en-GB" sz="2400" dirty="0"/>
              <a:t>Click the Save button on the Quick Access Toolbar. | </a:t>
            </a:r>
            <a:r>
              <a:rPr lang="zh-CN" altLang="en-US" sz="2400" dirty="0">
                <a:solidFill>
                  <a:srgbClr val="0070C0"/>
                </a:solidFill>
              </a:rPr>
              <a:t>单击快速访问工具栏上的保存按钮。</a:t>
            </a:r>
            <a:endParaRPr lang="en-GB" sz="2400" dirty="0">
              <a:solidFill>
                <a:srgbClr val="0070C0"/>
              </a:solidFill>
            </a:endParaRPr>
          </a:p>
          <a:p>
            <a:pPr algn="just" fontAlgn="base"/>
            <a:endParaRPr lang="en-GB" sz="2400" dirty="0"/>
          </a:p>
          <a:p>
            <a:pPr algn="just" fontAlgn="base"/>
            <a:r>
              <a:rPr lang="en-GB" sz="2400" dirty="0"/>
              <a:t>Since the document doesn’t have a name or location yet, the Save As screen will appear. </a:t>
            </a:r>
          </a:p>
          <a:p>
            <a:pPr algn="just" fontAlgn="base"/>
            <a:r>
              <a:rPr lang="zh-CN" altLang="en-US" sz="2400" dirty="0">
                <a:solidFill>
                  <a:srgbClr val="0070C0"/>
                </a:solidFill>
              </a:rPr>
              <a:t>由于文档还没有名称或位置，因此将出现另存为屏幕。</a:t>
            </a:r>
            <a:endParaRPr lang="en-GB" sz="2400" dirty="0">
              <a:solidFill>
                <a:srgbClr val="0070C0"/>
              </a:solidFill>
            </a:endParaRPr>
          </a:p>
        </p:txBody>
      </p:sp>
    </p:spTree>
    <p:extLst>
      <p:ext uri="{BB962C8B-B14F-4D97-AF65-F5344CB8AC3E}">
        <p14:creationId xmlns:p14="http://schemas.microsoft.com/office/powerpoint/2010/main" val="24694314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7DC99-AAE7-4A2F-AC4A-98E215B0CD2C}"/>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Save a File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785652"/>
          </a:xfrm>
          <a:prstGeom prst="rect">
            <a:avLst/>
          </a:prstGeom>
          <a:noFill/>
        </p:spPr>
        <p:txBody>
          <a:bodyPr wrap="square" rtlCol="0">
            <a:spAutoFit/>
          </a:bodyPr>
          <a:lstStyle/>
          <a:p>
            <a:pPr marL="457200" indent="-457200" algn="just" fontAlgn="base">
              <a:buFont typeface="+mj-lt"/>
              <a:buAutoNum type="arabicPeriod" startAt="2"/>
            </a:pPr>
            <a:r>
              <a:rPr lang="en-GB" sz="2400" dirty="0"/>
              <a:t>Choose a location to save the file to:</a:t>
            </a:r>
          </a:p>
          <a:p>
            <a:pPr algn="just" fontAlgn="base"/>
            <a:r>
              <a:rPr lang="zh-CN" altLang="en-US" sz="2400" dirty="0">
                <a:solidFill>
                  <a:srgbClr val="0070C0"/>
                </a:solidFill>
              </a:rPr>
              <a:t>选择一个位置来保存文件：</a:t>
            </a:r>
            <a:endParaRPr lang="en-GB" sz="2400" dirty="0">
              <a:solidFill>
                <a:srgbClr val="0070C0"/>
              </a:solidFill>
            </a:endParaRPr>
          </a:p>
          <a:p>
            <a:pPr algn="just" fontAlgn="base"/>
            <a:endParaRPr lang="en-GB" sz="2400" dirty="0"/>
          </a:p>
          <a:p>
            <a:pPr algn="just" fontAlgn="base"/>
            <a:r>
              <a:rPr lang="en-GB" sz="2400" dirty="0"/>
              <a:t>OneDrive, a cloud storage folder accessible to all computers and mobile devices that you’ve connected to your Office 365 account. </a:t>
            </a:r>
          </a:p>
          <a:p>
            <a:pPr algn="just" fontAlgn="base"/>
            <a:r>
              <a:rPr lang="en-US" altLang="zh-CN" sz="2400" dirty="0">
                <a:solidFill>
                  <a:srgbClr val="0070C0"/>
                </a:solidFill>
              </a:rPr>
              <a:t>OneDrive</a:t>
            </a:r>
            <a:r>
              <a:rPr lang="zh-CN" altLang="en-US" sz="2400" dirty="0">
                <a:solidFill>
                  <a:srgbClr val="0070C0"/>
                </a:solidFill>
              </a:rPr>
              <a:t>，一个云存储文件夹，可供您连接到 </a:t>
            </a:r>
            <a:r>
              <a:rPr lang="en-US" altLang="zh-CN" sz="2400" dirty="0">
                <a:solidFill>
                  <a:srgbClr val="0070C0"/>
                </a:solidFill>
              </a:rPr>
              <a:t>Office 365 </a:t>
            </a:r>
            <a:r>
              <a:rPr lang="zh-CN" altLang="en-US" sz="2400" dirty="0">
                <a:solidFill>
                  <a:srgbClr val="0070C0"/>
                </a:solidFill>
              </a:rPr>
              <a:t>帐户的所有计算机和移动设备访问。</a:t>
            </a:r>
            <a:endParaRPr lang="en-GB" sz="2400" dirty="0">
              <a:solidFill>
                <a:srgbClr val="0070C0"/>
              </a:solidFill>
            </a:endParaRPr>
          </a:p>
        </p:txBody>
      </p:sp>
    </p:spTree>
    <p:extLst>
      <p:ext uri="{BB962C8B-B14F-4D97-AF65-F5344CB8AC3E}">
        <p14:creationId xmlns:p14="http://schemas.microsoft.com/office/powerpoint/2010/main" val="272507819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7DC99-AAE7-4A2F-AC4A-98E215B0CD2C}"/>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Save a File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632311"/>
          </a:xfrm>
          <a:prstGeom prst="rect">
            <a:avLst/>
          </a:prstGeom>
          <a:noFill/>
        </p:spPr>
        <p:txBody>
          <a:bodyPr wrap="square" rtlCol="0">
            <a:spAutoFit/>
          </a:bodyPr>
          <a:lstStyle/>
          <a:p>
            <a:pPr marL="457200" indent="-457200" algn="just" fontAlgn="base">
              <a:buFont typeface="+mj-lt"/>
              <a:buAutoNum type="arabicPeriod" startAt="2"/>
            </a:pPr>
            <a:r>
              <a:rPr lang="en-GB" sz="2400" dirty="0"/>
              <a:t>Choose a location to save the file to:</a:t>
            </a:r>
          </a:p>
          <a:p>
            <a:pPr algn="just" fontAlgn="base"/>
            <a:r>
              <a:rPr lang="zh-CN" altLang="en-US" sz="2400" dirty="0">
                <a:solidFill>
                  <a:srgbClr val="0070C0"/>
                </a:solidFill>
              </a:rPr>
              <a:t>选择一个位置来保存文件：</a:t>
            </a:r>
            <a:endParaRPr lang="en-SG" altLang="zh-CN" sz="2400" dirty="0">
              <a:solidFill>
                <a:srgbClr val="0070C0"/>
              </a:solidFill>
            </a:endParaRPr>
          </a:p>
          <a:p>
            <a:pPr algn="just" fontAlgn="base"/>
            <a:endParaRPr lang="en-GB" sz="2400" dirty="0"/>
          </a:p>
          <a:p>
            <a:pPr algn="just" fontAlgn="base"/>
            <a:r>
              <a:rPr lang="en-GB" sz="2400" dirty="0"/>
              <a:t>Select This PC to save the file locally in your Documents folder. </a:t>
            </a:r>
          </a:p>
          <a:p>
            <a:pPr algn="just" fontAlgn="base"/>
            <a:r>
              <a:rPr lang="zh-CN" altLang="en-US" sz="2400" dirty="0">
                <a:solidFill>
                  <a:srgbClr val="0070C0"/>
                </a:solidFill>
              </a:rPr>
              <a:t>选择此 </a:t>
            </a:r>
            <a:r>
              <a:rPr lang="en-GB" sz="2400" dirty="0">
                <a:solidFill>
                  <a:srgbClr val="0070C0"/>
                </a:solidFill>
              </a:rPr>
              <a:t>PC </a:t>
            </a:r>
            <a:r>
              <a:rPr lang="zh-CN" altLang="en-US" sz="2400" dirty="0">
                <a:solidFill>
                  <a:srgbClr val="0070C0"/>
                </a:solidFill>
              </a:rPr>
              <a:t>将文件本地保存在您的 </a:t>
            </a:r>
            <a:r>
              <a:rPr lang="en-GB" sz="2400" dirty="0">
                <a:solidFill>
                  <a:srgbClr val="0070C0"/>
                </a:solidFill>
              </a:rPr>
              <a:t>Documents </a:t>
            </a:r>
            <a:r>
              <a:rPr lang="zh-CN" altLang="en-US" sz="2400" dirty="0">
                <a:solidFill>
                  <a:srgbClr val="0070C0"/>
                </a:solidFill>
              </a:rPr>
              <a:t>文件夹中。</a:t>
            </a:r>
            <a:endParaRPr lang="en-SG" altLang="zh-CN" sz="2400" dirty="0">
              <a:solidFill>
                <a:srgbClr val="0070C0"/>
              </a:solidFill>
            </a:endParaRPr>
          </a:p>
          <a:p>
            <a:pPr algn="just" fontAlgn="base"/>
            <a:endParaRPr lang="en-GB" sz="2400" dirty="0"/>
          </a:p>
          <a:p>
            <a:pPr algn="just" fontAlgn="base"/>
            <a:r>
              <a:rPr lang="en-GB" sz="2400" dirty="0"/>
              <a:t>Click Browse to open a dialog box, where you can browse through your computer’s folders, drives, and network shares. </a:t>
            </a:r>
          </a:p>
          <a:p>
            <a:pPr algn="just" fontAlgn="base"/>
            <a:r>
              <a:rPr lang="zh-CN" altLang="en-US" sz="2400" dirty="0">
                <a:solidFill>
                  <a:srgbClr val="0070C0"/>
                </a:solidFill>
              </a:rPr>
              <a:t>单击浏览打开一个对话框，您可以在其中浏览计算机的文件夹、驱动器和网络共享。</a:t>
            </a:r>
            <a:endParaRPr lang="en-GB" sz="2400" dirty="0">
              <a:solidFill>
                <a:srgbClr val="0070C0"/>
              </a:solidFill>
            </a:endParaRPr>
          </a:p>
        </p:txBody>
      </p:sp>
    </p:spTree>
    <p:extLst>
      <p:ext uri="{BB962C8B-B14F-4D97-AF65-F5344CB8AC3E}">
        <p14:creationId xmlns:p14="http://schemas.microsoft.com/office/powerpoint/2010/main" val="388653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57DC99-AAE7-4A2F-AC4A-98E215B0CD2C}"/>
              </a:ext>
            </a:extLst>
          </p:cNvPr>
          <p:cNvPicPr>
            <a:picLocks noChangeAspect="1"/>
          </p:cNvPicPr>
          <p:nvPr/>
        </p:nvPicPr>
        <p:blipFill>
          <a:blip r:embed="rId2"/>
          <a:stretch>
            <a:fillRect/>
          </a:stretch>
        </p:blipFill>
        <p:spPr>
          <a:xfrm>
            <a:off x="667676" y="2117530"/>
            <a:ext cx="5972871" cy="428688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Save a File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524315"/>
          </a:xfrm>
          <a:prstGeom prst="rect">
            <a:avLst/>
          </a:prstGeom>
          <a:noFill/>
        </p:spPr>
        <p:txBody>
          <a:bodyPr wrap="square" rtlCol="0">
            <a:spAutoFit/>
          </a:bodyPr>
          <a:lstStyle/>
          <a:p>
            <a:pPr marL="457200" indent="-457200" algn="just" fontAlgn="base">
              <a:buFont typeface="+mj-lt"/>
              <a:buAutoNum type="arabicPeriod" startAt="3"/>
            </a:pPr>
            <a:r>
              <a:rPr lang="en-GB" sz="2400" dirty="0"/>
              <a:t>Enter a file name. | </a:t>
            </a:r>
            <a:r>
              <a:rPr lang="zh-CN" altLang="en-US" sz="2400" dirty="0">
                <a:solidFill>
                  <a:srgbClr val="0070C0"/>
                </a:solidFill>
              </a:rPr>
              <a:t>输入文件名。</a:t>
            </a:r>
            <a:endParaRPr lang="en-GB" sz="2400" dirty="0">
              <a:solidFill>
                <a:srgbClr val="0070C0"/>
              </a:solidFill>
            </a:endParaRPr>
          </a:p>
          <a:p>
            <a:pPr marL="457200" indent="-457200" algn="just" fontAlgn="base">
              <a:buFont typeface="+mj-lt"/>
              <a:buAutoNum type="arabicPeriod" startAt="3"/>
            </a:pPr>
            <a:endParaRPr lang="en-GB" sz="2400" dirty="0"/>
          </a:p>
          <a:p>
            <a:pPr marL="457200" indent="-457200" algn="just" fontAlgn="base">
              <a:buFont typeface="+mj-lt"/>
              <a:buAutoNum type="arabicPeriod" startAt="3"/>
            </a:pPr>
            <a:r>
              <a:rPr lang="en-GB" sz="2400" dirty="0"/>
              <a:t>Click Save | </a:t>
            </a:r>
            <a:r>
              <a:rPr lang="zh-CN" altLang="en-US" sz="2400" dirty="0">
                <a:solidFill>
                  <a:srgbClr val="0070C0"/>
                </a:solidFill>
              </a:rPr>
              <a:t>点击保存</a:t>
            </a:r>
            <a:endParaRPr lang="en-GB" sz="2400" dirty="0">
              <a:solidFill>
                <a:srgbClr val="0070C0"/>
              </a:solidFill>
            </a:endParaRPr>
          </a:p>
          <a:p>
            <a:pPr marL="457200" indent="-457200" algn="just" fontAlgn="base">
              <a:buFont typeface="+mj-lt"/>
              <a:buAutoNum type="arabicPeriod" startAt="3"/>
            </a:pPr>
            <a:endParaRPr lang="en-GB" sz="2400" dirty="0"/>
          </a:p>
          <a:p>
            <a:pPr algn="just" fontAlgn="base"/>
            <a:r>
              <a:rPr lang="en-GB" sz="2400" dirty="0"/>
              <a:t>The file is saved and can be safely closed for you to reopen later. </a:t>
            </a:r>
          </a:p>
          <a:p>
            <a:pPr algn="just" fontAlgn="base"/>
            <a:r>
              <a:rPr lang="zh-CN" altLang="en-US" sz="2400" dirty="0">
                <a:solidFill>
                  <a:srgbClr val="0070C0"/>
                </a:solidFill>
              </a:rPr>
              <a:t>文件已保存并可安全关闭，以便您稍后重新打开。</a:t>
            </a:r>
            <a:endParaRPr lang="en-GB" sz="2400" dirty="0">
              <a:solidFill>
                <a:srgbClr val="0070C0"/>
              </a:solidFill>
            </a:endParaRPr>
          </a:p>
          <a:p>
            <a:pPr algn="just" fontAlgn="base"/>
            <a:endParaRPr lang="en-GB" sz="2400" dirty="0"/>
          </a:p>
          <a:p>
            <a:pPr algn="just" fontAlgn="base"/>
            <a:r>
              <a:rPr lang="en-GB" sz="2400" dirty="0"/>
              <a:t>Shortcut: Press Ctrl + S to save.</a:t>
            </a:r>
          </a:p>
          <a:p>
            <a:pPr algn="just" fontAlgn="base"/>
            <a:r>
              <a:rPr lang="zh-CN" altLang="en-US" sz="2400" dirty="0">
                <a:solidFill>
                  <a:srgbClr val="0070C0"/>
                </a:solidFill>
              </a:rPr>
              <a:t>快捷方式：按 </a:t>
            </a:r>
            <a:r>
              <a:rPr lang="en-GB" sz="2400" dirty="0">
                <a:solidFill>
                  <a:srgbClr val="0070C0"/>
                </a:solidFill>
              </a:rPr>
              <a:t>Ctrl + S </a:t>
            </a:r>
            <a:r>
              <a:rPr lang="zh-CN" altLang="en-US" sz="2400" dirty="0">
                <a:solidFill>
                  <a:srgbClr val="0070C0"/>
                </a:solidFill>
              </a:rPr>
              <a:t>保存。</a:t>
            </a:r>
            <a:endParaRPr lang="en-GB" sz="2400" dirty="0">
              <a:solidFill>
                <a:srgbClr val="0070C0"/>
              </a:solidFill>
            </a:endParaRPr>
          </a:p>
          <a:p>
            <a:pPr algn="just" fontAlgn="base"/>
            <a:endParaRPr lang="en-GB" sz="2400" dirty="0"/>
          </a:p>
        </p:txBody>
      </p:sp>
    </p:spTree>
    <p:extLst>
      <p:ext uri="{BB962C8B-B14F-4D97-AF65-F5344CB8AC3E}">
        <p14:creationId xmlns:p14="http://schemas.microsoft.com/office/powerpoint/2010/main" val="12983190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CCA807-92BF-4255-87A3-2694E73564E4}"/>
              </a:ext>
            </a:extLst>
          </p:cNvPr>
          <p:cNvPicPr>
            <a:picLocks noChangeAspect="1"/>
          </p:cNvPicPr>
          <p:nvPr/>
        </p:nvPicPr>
        <p:blipFill>
          <a:blip r:embed="rId2"/>
          <a:stretch>
            <a:fillRect/>
          </a:stretch>
        </p:blipFill>
        <p:spPr>
          <a:xfrm>
            <a:off x="667677" y="2117530"/>
            <a:ext cx="5972870" cy="428688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Save As a New File or Location</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785652"/>
          </a:xfrm>
          <a:prstGeom prst="rect">
            <a:avLst/>
          </a:prstGeom>
          <a:noFill/>
        </p:spPr>
        <p:txBody>
          <a:bodyPr wrap="square" rtlCol="0">
            <a:spAutoFit/>
          </a:bodyPr>
          <a:lstStyle/>
          <a:p>
            <a:pPr algn="just" fontAlgn="base"/>
            <a:r>
              <a:rPr lang="en-GB" sz="2400" dirty="0"/>
              <a:t>Sometimes you may want to make a copy of an existing document by saving it in a new location and/or with a new name.</a:t>
            </a:r>
          </a:p>
          <a:p>
            <a:pPr algn="just" fontAlgn="base"/>
            <a:r>
              <a:rPr lang="zh-CN" altLang="en-US" sz="2400" dirty="0">
                <a:solidFill>
                  <a:srgbClr val="0070C0"/>
                </a:solidFill>
              </a:rPr>
              <a:t>有时您可能希望通过将现有文档保存在新位置和</a:t>
            </a:r>
            <a:r>
              <a:rPr lang="en-US" altLang="zh-CN" sz="2400" dirty="0">
                <a:solidFill>
                  <a:srgbClr val="0070C0"/>
                </a:solidFill>
              </a:rPr>
              <a:t>/</a:t>
            </a:r>
            <a:r>
              <a:rPr lang="zh-CN" altLang="en-US" sz="2400" dirty="0">
                <a:solidFill>
                  <a:srgbClr val="0070C0"/>
                </a:solidFill>
              </a:rPr>
              <a:t>或使用新名称来制作它的副本</a:t>
            </a:r>
            <a:endParaRPr lang="en-GB" sz="2400" dirty="0">
              <a:solidFill>
                <a:srgbClr val="0070C0"/>
              </a:solidFill>
            </a:endParaRPr>
          </a:p>
          <a:p>
            <a:pPr algn="just" fontAlgn="base"/>
            <a:endParaRPr lang="en-GB" sz="2400" dirty="0"/>
          </a:p>
          <a:p>
            <a:pPr marL="457200" indent="-457200" algn="just" fontAlgn="base">
              <a:buFont typeface="+mj-lt"/>
              <a:buAutoNum type="arabicPeriod"/>
            </a:pPr>
            <a:r>
              <a:rPr lang="en-GB" sz="2400" dirty="0"/>
              <a:t>Click the File tab. | </a:t>
            </a:r>
            <a:r>
              <a:rPr lang="zh-CN" altLang="en-US" sz="2400" dirty="0">
                <a:solidFill>
                  <a:srgbClr val="0070C0"/>
                </a:solidFill>
              </a:rPr>
              <a:t>单击文件选项卡。</a:t>
            </a:r>
            <a:endParaRPr lang="en-GB" sz="2400" dirty="0">
              <a:solidFill>
                <a:srgbClr val="0070C0"/>
              </a:solidFill>
            </a:endParaRPr>
          </a:p>
          <a:p>
            <a:pPr marL="457200" indent="-457200" algn="just" fontAlgn="base">
              <a:buFont typeface="+mj-lt"/>
              <a:buAutoNum type="arabicPeriod"/>
            </a:pPr>
            <a:r>
              <a:rPr lang="en-GB" sz="2400" dirty="0"/>
              <a:t>Click Save As. | </a:t>
            </a:r>
            <a:r>
              <a:rPr lang="zh-CN" altLang="en-US" sz="2400" dirty="0">
                <a:solidFill>
                  <a:srgbClr val="0070C0"/>
                </a:solidFill>
              </a:rPr>
              <a:t>点击另存为</a:t>
            </a:r>
            <a:endParaRPr lang="en-GB" sz="2400" dirty="0">
              <a:solidFill>
                <a:srgbClr val="0070C0"/>
              </a:solidFill>
            </a:endParaRPr>
          </a:p>
        </p:txBody>
      </p:sp>
    </p:spTree>
    <p:extLst>
      <p:ext uri="{BB962C8B-B14F-4D97-AF65-F5344CB8AC3E}">
        <p14:creationId xmlns:p14="http://schemas.microsoft.com/office/powerpoint/2010/main" val="793087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What is Microsoft Word?</a:t>
            </a:r>
          </a:p>
        </p:txBody>
      </p:sp>
      <p:sp>
        <p:nvSpPr>
          <p:cNvPr id="3" name="TextBox 2">
            <a:extLst>
              <a:ext uri="{FF2B5EF4-FFF2-40B4-BE49-F238E27FC236}">
                <a16:creationId xmlns:a16="http://schemas.microsoft.com/office/drawing/2014/main" id="{E78D8235-3F41-4A56-89C4-59990BAE336E}"/>
              </a:ext>
            </a:extLst>
          </p:cNvPr>
          <p:cNvSpPr txBox="1"/>
          <p:nvPr/>
        </p:nvSpPr>
        <p:spPr>
          <a:xfrm>
            <a:off x="914400" y="1280604"/>
            <a:ext cx="10537794" cy="3046988"/>
          </a:xfrm>
          <a:prstGeom prst="rect">
            <a:avLst/>
          </a:prstGeom>
          <a:noFill/>
        </p:spPr>
        <p:txBody>
          <a:bodyPr wrap="square" rtlCol="0">
            <a:spAutoFit/>
          </a:bodyPr>
          <a:lstStyle/>
          <a:p>
            <a:pPr algn="just" fontAlgn="base"/>
            <a:r>
              <a:rPr lang="en-GB" sz="2400" dirty="0"/>
              <a:t>Microsoft Word is a powerful word processor with a lot of features to help you create professional documents. With so many features, though, it can be pretty daunting at first. </a:t>
            </a:r>
          </a:p>
          <a:p>
            <a:pPr algn="just" fontAlgn="base"/>
            <a:r>
              <a:rPr lang="en-US" altLang="zh-CN" sz="2400" dirty="0">
                <a:solidFill>
                  <a:srgbClr val="0070C0"/>
                </a:solidFill>
              </a:rPr>
              <a:t>Microsoft Word </a:t>
            </a:r>
            <a:r>
              <a:rPr lang="zh-CN" altLang="en-US" sz="2400" dirty="0">
                <a:solidFill>
                  <a:srgbClr val="0070C0"/>
                </a:solidFill>
              </a:rPr>
              <a:t>是一款功能强大的文字处理器，具有许多可帮助您创建专业文档的功能。但是，有这么多功能，一开始可能会令人生畏。</a:t>
            </a:r>
            <a:endParaRPr lang="en-GB" sz="2400" dirty="0">
              <a:solidFill>
                <a:srgbClr val="0070C0"/>
              </a:solidFill>
            </a:endParaRPr>
          </a:p>
          <a:p>
            <a:pPr algn="just" fontAlgn="base"/>
            <a:endParaRPr lang="en-GB" sz="2400" dirty="0"/>
          </a:p>
          <a:p>
            <a:pPr algn="just" fontAlgn="base"/>
            <a:r>
              <a:rPr lang="en-GB" sz="2400" dirty="0"/>
              <a:t>In today’s class, you will learn the fundamentals of using Microsoft Word. </a:t>
            </a:r>
          </a:p>
          <a:p>
            <a:pPr algn="just" fontAlgn="base"/>
            <a:r>
              <a:rPr lang="zh-CN" altLang="en-US" sz="2400" dirty="0">
                <a:solidFill>
                  <a:srgbClr val="0070C0"/>
                </a:solidFill>
              </a:rPr>
              <a:t>在今天的课程中，您将学习使用 </a:t>
            </a:r>
            <a:r>
              <a:rPr lang="en-GB" sz="2400" dirty="0">
                <a:solidFill>
                  <a:srgbClr val="0070C0"/>
                </a:solidFill>
              </a:rPr>
              <a:t>Microsoft Word </a:t>
            </a:r>
            <a:r>
              <a:rPr lang="zh-CN" altLang="en-US" sz="2400" dirty="0">
                <a:solidFill>
                  <a:srgbClr val="0070C0"/>
                </a:solidFill>
              </a:rPr>
              <a:t>的基础知识。</a:t>
            </a:r>
            <a:endParaRPr lang="en-SG" altLang="zh-CN" sz="2400" dirty="0">
              <a:solidFill>
                <a:srgbClr val="0070C0"/>
              </a:solidFill>
            </a:endParaRPr>
          </a:p>
        </p:txBody>
      </p:sp>
    </p:spTree>
    <p:extLst>
      <p:ext uri="{BB962C8B-B14F-4D97-AF65-F5344CB8AC3E}">
        <p14:creationId xmlns:p14="http://schemas.microsoft.com/office/powerpoint/2010/main" val="70069991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CCA807-92BF-4255-87A3-2694E73564E4}"/>
              </a:ext>
            </a:extLst>
          </p:cNvPr>
          <p:cNvPicPr>
            <a:picLocks noChangeAspect="1"/>
          </p:cNvPicPr>
          <p:nvPr/>
        </p:nvPicPr>
        <p:blipFill>
          <a:blip r:embed="rId2"/>
          <a:stretch>
            <a:fillRect/>
          </a:stretch>
        </p:blipFill>
        <p:spPr>
          <a:xfrm>
            <a:off x="667677" y="2117530"/>
            <a:ext cx="5972870" cy="428688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Save As a New File or Location</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046988"/>
          </a:xfrm>
          <a:prstGeom prst="rect">
            <a:avLst/>
          </a:prstGeom>
          <a:noFill/>
        </p:spPr>
        <p:txBody>
          <a:bodyPr wrap="square" rtlCol="0">
            <a:spAutoFit/>
          </a:bodyPr>
          <a:lstStyle/>
          <a:p>
            <a:pPr marL="457200" indent="-457200" algn="just" fontAlgn="base">
              <a:buFont typeface="+mj-lt"/>
              <a:buAutoNum type="arabicPeriod" startAt="3"/>
            </a:pPr>
            <a:r>
              <a:rPr lang="en-GB" sz="2400" dirty="0"/>
              <a:t>Select a location, by selecting either OneDrive, or This PC. Or, you can click Browse and navigate to the folder where you want to save your file. | </a:t>
            </a:r>
            <a:r>
              <a:rPr lang="zh-CN" altLang="en-US" sz="2400" dirty="0">
                <a:solidFill>
                  <a:srgbClr val="0070C0"/>
                </a:solidFill>
              </a:rPr>
              <a:t>通过选择 </a:t>
            </a:r>
            <a:r>
              <a:rPr lang="en-US" altLang="zh-CN" sz="2400" dirty="0">
                <a:solidFill>
                  <a:srgbClr val="0070C0"/>
                </a:solidFill>
              </a:rPr>
              <a:t>OneDrive </a:t>
            </a:r>
            <a:r>
              <a:rPr lang="zh-CN" altLang="en-US" sz="2400" dirty="0">
                <a:solidFill>
                  <a:srgbClr val="0070C0"/>
                </a:solidFill>
              </a:rPr>
              <a:t>或此电脑来选择一个位置。或者，您可以单击浏览并导航到要保存文件的文件夹。</a:t>
            </a:r>
            <a:endParaRPr lang="en-GB" sz="2400" dirty="0">
              <a:solidFill>
                <a:srgbClr val="0070C0"/>
              </a:solidFill>
            </a:endParaRPr>
          </a:p>
        </p:txBody>
      </p:sp>
    </p:spTree>
    <p:extLst>
      <p:ext uri="{BB962C8B-B14F-4D97-AF65-F5344CB8AC3E}">
        <p14:creationId xmlns:p14="http://schemas.microsoft.com/office/powerpoint/2010/main" val="401884431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7A783FE-0A9B-4C15-AA4E-5B1649DFDD5D}"/>
              </a:ext>
            </a:extLst>
          </p:cNvPr>
          <p:cNvPicPr>
            <a:picLocks noChangeAspect="1"/>
          </p:cNvPicPr>
          <p:nvPr/>
        </p:nvPicPr>
        <p:blipFill>
          <a:blip r:embed="rId2"/>
          <a:stretch>
            <a:fillRect/>
          </a:stretch>
        </p:blipFill>
        <p:spPr>
          <a:xfrm>
            <a:off x="667676" y="832990"/>
            <a:ext cx="5980570" cy="3535810"/>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Save As a New File or Location</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524315"/>
          </a:xfrm>
          <a:prstGeom prst="rect">
            <a:avLst/>
          </a:prstGeom>
          <a:noFill/>
        </p:spPr>
        <p:txBody>
          <a:bodyPr wrap="square" rtlCol="0">
            <a:spAutoFit/>
          </a:bodyPr>
          <a:lstStyle/>
          <a:p>
            <a:pPr marL="457200" indent="-457200" algn="just" fontAlgn="base">
              <a:buFont typeface="+mj-lt"/>
              <a:buAutoNum type="arabicPeriod" startAt="4"/>
            </a:pPr>
            <a:r>
              <a:rPr lang="en-GB" sz="2400" dirty="0"/>
              <a:t>Enter a new file name. | </a:t>
            </a:r>
            <a:r>
              <a:rPr lang="zh-CN" altLang="en-US" sz="2400" dirty="0">
                <a:solidFill>
                  <a:srgbClr val="0070C0"/>
                </a:solidFill>
              </a:rPr>
              <a:t>输入新文件名。</a:t>
            </a:r>
            <a:endParaRPr lang="en-GB" sz="2400" dirty="0">
              <a:solidFill>
                <a:srgbClr val="0070C0"/>
              </a:solidFill>
            </a:endParaRPr>
          </a:p>
          <a:p>
            <a:pPr marL="457200" indent="-457200" algn="just" fontAlgn="base">
              <a:buFont typeface="+mj-lt"/>
              <a:buAutoNum type="arabicPeriod" startAt="4"/>
            </a:pPr>
            <a:endParaRPr lang="en-GB" sz="2400" dirty="0"/>
          </a:p>
          <a:p>
            <a:pPr marL="457200" indent="-457200" algn="just" fontAlgn="base">
              <a:buFont typeface="+mj-lt"/>
              <a:buAutoNum type="arabicPeriod" startAt="4"/>
            </a:pPr>
            <a:r>
              <a:rPr lang="en-GB" sz="2400" dirty="0"/>
              <a:t>Click Save | </a:t>
            </a:r>
            <a:r>
              <a:rPr lang="zh-CN" altLang="en-US" sz="2400" dirty="0">
                <a:solidFill>
                  <a:srgbClr val="0070C0"/>
                </a:solidFill>
              </a:rPr>
              <a:t>点击保存</a:t>
            </a:r>
            <a:endParaRPr lang="en-GB" sz="2400" dirty="0">
              <a:solidFill>
                <a:srgbClr val="0070C0"/>
              </a:solidFill>
            </a:endParaRPr>
          </a:p>
          <a:p>
            <a:pPr marL="457200" indent="-457200" algn="just" fontAlgn="base">
              <a:buFont typeface="+mj-lt"/>
              <a:buAutoNum type="arabicPeriod" startAt="4"/>
            </a:pPr>
            <a:endParaRPr lang="en-GB" sz="2400" dirty="0"/>
          </a:p>
          <a:p>
            <a:pPr algn="just" fontAlgn="base"/>
            <a:r>
              <a:rPr lang="en-GB" sz="2400" dirty="0"/>
              <a:t>The document is saved to the new location with the new name. The original file is automatically closed so you can start working in the new one right away.</a:t>
            </a:r>
          </a:p>
          <a:p>
            <a:pPr algn="just" fontAlgn="base"/>
            <a:r>
              <a:rPr lang="zh-CN" altLang="en-US" sz="2400" dirty="0">
                <a:solidFill>
                  <a:srgbClr val="0070C0"/>
                </a:solidFill>
              </a:rPr>
              <a:t>文档将使用新名称保存到新位置。原始文件会自动关闭，因此您可以立即开始使用新文件</a:t>
            </a:r>
            <a:r>
              <a:rPr lang="en-GB" altLang="zh-CN" sz="2400" dirty="0">
                <a:solidFill>
                  <a:srgbClr val="0070C0"/>
                </a:solidFill>
              </a:rPr>
              <a:t>.</a:t>
            </a:r>
            <a:endParaRPr lang="en-GB" sz="2400" dirty="0">
              <a:solidFill>
                <a:srgbClr val="0070C0"/>
              </a:solidFill>
            </a:endParaRPr>
          </a:p>
        </p:txBody>
      </p:sp>
    </p:spTree>
    <p:extLst>
      <p:ext uri="{BB962C8B-B14F-4D97-AF65-F5344CB8AC3E}">
        <p14:creationId xmlns:p14="http://schemas.microsoft.com/office/powerpoint/2010/main" val="227383132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8CCA807-92BF-4255-87A3-2694E73564E4}"/>
              </a:ext>
            </a:extLst>
          </p:cNvPr>
          <p:cNvPicPr>
            <a:picLocks noChangeAspect="1"/>
          </p:cNvPicPr>
          <p:nvPr/>
        </p:nvPicPr>
        <p:blipFill>
          <a:blip r:embed="rId2"/>
          <a:stretch>
            <a:fillRect/>
          </a:stretch>
        </p:blipFill>
        <p:spPr>
          <a:xfrm>
            <a:off x="667677" y="2117530"/>
            <a:ext cx="5972870" cy="428688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Save to Different File Formats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893647"/>
          </a:xfrm>
          <a:prstGeom prst="rect">
            <a:avLst/>
          </a:prstGeom>
          <a:noFill/>
        </p:spPr>
        <p:txBody>
          <a:bodyPr wrap="square" rtlCol="0">
            <a:spAutoFit/>
          </a:bodyPr>
          <a:lstStyle/>
          <a:p>
            <a:pPr algn="just" fontAlgn="base"/>
            <a:r>
              <a:rPr lang="en-GB" sz="2400" dirty="0"/>
              <a:t>Word normally saves its files as Word documents, but you can save your Word projects as other file formats too. </a:t>
            </a:r>
          </a:p>
          <a:p>
            <a:pPr algn="just" fontAlgn="base"/>
            <a:r>
              <a:rPr lang="en-GB" sz="2400" dirty="0">
                <a:solidFill>
                  <a:srgbClr val="0070C0"/>
                </a:solidFill>
              </a:rPr>
              <a:t>Word </a:t>
            </a:r>
            <a:r>
              <a:rPr lang="zh-CN" altLang="en-US" sz="2400" dirty="0">
                <a:solidFill>
                  <a:srgbClr val="0070C0"/>
                </a:solidFill>
              </a:rPr>
              <a:t>通常将其文件保存为 </a:t>
            </a:r>
            <a:r>
              <a:rPr lang="en-GB" sz="2400" dirty="0">
                <a:solidFill>
                  <a:srgbClr val="0070C0"/>
                </a:solidFill>
              </a:rPr>
              <a:t>Word </a:t>
            </a:r>
            <a:r>
              <a:rPr lang="zh-CN" altLang="en-US" sz="2400" dirty="0">
                <a:solidFill>
                  <a:srgbClr val="0070C0"/>
                </a:solidFill>
              </a:rPr>
              <a:t>文档，但您也可以将 </a:t>
            </a:r>
            <a:r>
              <a:rPr lang="en-GB" sz="2400" dirty="0">
                <a:solidFill>
                  <a:srgbClr val="0070C0"/>
                </a:solidFill>
              </a:rPr>
              <a:t>Word </a:t>
            </a:r>
            <a:r>
              <a:rPr lang="zh-CN" altLang="en-US" sz="2400" dirty="0">
                <a:solidFill>
                  <a:srgbClr val="0070C0"/>
                </a:solidFill>
              </a:rPr>
              <a:t>项目保存为其他文件格式。</a:t>
            </a:r>
            <a:endParaRPr lang="en-GB" sz="2400" dirty="0">
              <a:solidFill>
                <a:srgbClr val="0070C0"/>
              </a:solidFill>
            </a:endParaRPr>
          </a:p>
          <a:p>
            <a:pPr algn="just" fontAlgn="base"/>
            <a:endParaRPr lang="en-GB" sz="2400" dirty="0"/>
          </a:p>
          <a:p>
            <a:pPr marL="457200" indent="-457200" algn="just" fontAlgn="base">
              <a:buFont typeface="+mj-lt"/>
              <a:buAutoNum type="arabicPeriod"/>
            </a:pPr>
            <a:r>
              <a:rPr lang="en-GB" sz="2400" dirty="0"/>
              <a:t>Click the File tab. | </a:t>
            </a:r>
            <a:r>
              <a:rPr lang="zh-CN" altLang="en-US" sz="2400" dirty="0">
                <a:solidFill>
                  <a:srgbClr val="0070C0"/>
                </a:solidFill>
              </a:rPr>
              <a:t>单击文件选项卡</a:t>
            </a:r>
            <a:r>
              <a:rPr lang="zh-CN" altLang="en-US" sz="2400" dirty="0"/>
              <a:t>。</a:t>
            </a:r>
            <a:endParaRPr lang="en-GB" sz="2400" dirty="0"/>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Save As. | </a:t>
            </a:r>
            <a:r>
              <a:rPr lang="zh-CN" altLang="en-US" sz="2400" dirty="0">
                <a:solidFill>
                  <a:srgbClr val="0070C0"/>
                </a:solidFill>
              </a:rPr>
              <a:t>单击另存为。</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Choose where you want to save your file. | </a:t>
            </a:r>
            <a:r>
              <a:rPr lang="zh-CN" altLang="en-US" sz="2400" dirty="0">
                <a:solidFill>
                  <a:srgbClr val="0070C0"/>
                </a:solidFill>
              </a:rPr>
              <a:t>选择要保存文件的位置。</a:t>
            </a:r>
            <a:endParaRPr lang="en-GB" sz="2400" dirty="0">
              <a:solidFill>
                <a:srgbClr val="0070C0"/>
              </a:solidFill>
            </a:endParaRPr>
          </a:p>
        </p:txBody>
      </p:sp>
    </p:spTree>
    <p:extLst>
      <p:ext uri="{BB962C8B-B14F-4D97-AF65-F5344CB8AC3E}">
        <p14:creationId xmlns:p14="http://schemas.microsoft.com/office/powerpoint/2010/main" val="3949053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706DBB9-2DEC-419B-8D34-1AB14071CCD2}"/>
              </a:ext>
            </a:extLst>
          </p:cNvPr>
          <p:cNvPicPr>
            <a:picLocks noChangeAspect="1"/>
          </p:cNvPicPr>
          <p:nvPr/>
        </p:nvPicPr>
        <p:blipFill>
          <a:blip r:embed="rId2"/>
          <a:stretch>
            <a:fillRect/>
          </a:stretch>
        </p:blipFill>
        <p:spPr>
          <a:xfrm>
            <a:off x="667676" y="832991"/>
            <a:ext cx="5980570" cy="4475222"/>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Save to Different File Formats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632311"/>
          </a:xfrm>
          <a:prstGeom prst="rect">
            <a:avLst/>
          </a:prstGeom>
          <a:noFill/>
        </p:spPr>
        <p:txBody>
          <a:bodyPr wrap="square" rtlCol="0">
            <a:spAutoFit/>
          </a:bodyPr>
          <a:lstStyle/>
          <a:p>
            <a:pPr marL="457200" indent="-457200" algn="just" fontAlgn="base">
              <a:buFont typeface="+mj-lt"/>
              <a:buAutoNum type="arabicPeriod" startAt="4"/>
            </a:pPr>
            <a:r>
              <a:rPr lang="en-GB" sz="2400" dirty="0"/>
              <a:t>Click the Save as type list arrow. | </a:t>
            </a:r>
            <a:r>
              <a:rPr lang="zh-CN" altLang="en-US" sz="2400" dirty="0">
                <a:solidFill>
                  <a:srgbClr val="0070C0"/>
                </a:solidFill>
              </a:rPr>
              <a:t>单击另存为类型列表箭头。</a:t>
            </a:r>
            <a:endParaRPr lang="en-GB" sz="2400" dirty="0">
              <a:solidFill>
                <a:srgbClr val="0070C0"/>
              </a:solidFill>
            </a:endParaRPr>
          </a:p>
          <a:p>
            <a:pPr marL="457200" indent="-457200" algn="just" fontAlgn="base">
              <a:buFont typeface="+mj-lt"/>
              <a:buAutoNum type="arabicPeriod" startAt="4"/>
            </a:pPr>
            <a:endParaRPr lang="en-GB" sz="2400" dirty="0"/>
          </a:p>
          <a:p>
            <a:pPr marL="457200" indent="-457200" algn="just" fontAlgn="base">
              <a:buFont typeface="+mj-lt"/>
              <a:buAutoNum type="arabicPeriod" startAt="4"/>
            </a:pPr>
            <a:r>
              <a:rPr lang="en-GB" sz="2400" dirty="0"/>
              <a:t>The drop-down list displays the different types of files you can save the document as. Select a file format. | </a:t>
            </a:r>
            <a:r>
              <a:rPr lang="zh-CN" altLang="en-US" sz="2400" dirty="0">
                <a:solidFill>
                  <a:srgbClr val="0070C0"/>
                </a:solidFill>
              </a:rPr>
              <a:t>下拉列表显示您可以将文档另存为的不同类型的文件。选择文件格式。</a:t>
            </a:r>
            <a:endParaRPr lang="en-GB" sz="2400" dirty="0">
              <a:solidFill>
                <a:srgbClr val="0070C0"/>
              </a:solidFill>
            </a:endParaRPr>
          </a:p>
          <a:p>
            <a:pPr marL="457200" indent="-457200" algn="just" fontAlgn="base">
              <a:buFont typeface="+mj-lt"/>
              <a:buAutoNum type="arabicPeriod" startAt="4"/>
            </a:pPr>
            <a:endParaRPr lang="en-GB" sz="2400" dirty="0"/>
          </a:p>
          <a:p>
            <a:pPr marL="457200" indent="-457200" algn="just" fontAlgn="base">
              <a:buFont typeface="+mj-lt"/>
              <a:buAutoNum type="arabicPeriod" startAt="4"/>
            </a:pPr>
            <a:r>
              <a:rPr lang="en-GB" sz="2400" dirty="0"/>
              <a:t>Click Save. | </a:t>
            </a:r>
            <a:r>
              <a:rPr lang="zh-CN" altLang="en-US" sz="2400" dirty="0">
                <a:solidFill>
                  <a:srgbClr val="0070C0"/>
                </a:solidFill>
              </a:rPr>
              <a:t>单击保存。</a:t>
            </a:r>
            <a:endParaRPr lang="en-GB" sz="2400" dirty="0">
              <a:solidFill>
                <a:srgbClr val="0070C0"/>
              </a:solidFill>
            </a:endParaRPr>
          </a:p>
          <a:p>
            <a:pPr marL="457200" indent="-457200" algn="just" fontAlgn="base">
              <a:buFont typeface="+mj-lt"/>
              <a:buAutoNum type="arabicPeriod" startAt="4"/>
            </a:pPr>
            <a:endParaRPr lang="en-GB" sz="2400" dirty="0"/>
          </a:p>
          <a:p>
            <a:pPr algn="just" fontAlgn="base"/>
            <a:r>
              <a:rPr lang="en-GB" sz="2400" dirty="0"/>
              <a:t>A copy of the file is saved in the new format. </a:t>
            </a:r>
          </a:p>
          <a:p>
            <a:pPr algn="just" fontAlgn="base"/>
            <a:r>
              <a:rPr lang="zh-CN" altLang="en-US" sz="2400" dirty="0">
                <a:solidFill>
                  <a:srgbClr val="0070C0"/>
                </a:solidFill>
              </a:rPr>
              <a:t>文件的副本以新格式保存</a:t>
            </a:r>
            <a:endParaRPr lang="en-GB" sz="2400" dirty="0">
              <a:solidFill>
                <a:srgbClr val="0070C0"/>
              </a:solidFill>
            </a:endParaRPr>
          </a:p>
        </p:txBody>
      </p:sp>
    </p:spTree>
    <p:extLst>
      <p:ext uri="{BB962C8B-B14F-4D97-AF65-F5344CB8AC3E}">
        <p14:creationId xmlns:p14="http://schemas.microsoft.com/office/powerpoint/2010/main" val="25280076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Common Word File Formats</a:t>
            </a:r>
          </a:p>
        </p:txBody>
      </p:sp>
      <p:graphicFrame>
        <p:nvGraphicFramePr>
          <p:cNvPr id="2" name="Table 4">
            <a:extLst>
              <a:ext uri="{FF2B5EF4-FFF2-40B4-BE49-F238E27FC236}">
                <a16:creationId xmlns:a16="http://schemas.microsoft.com/office/drawing/2014/main" id="{94C9B1DD-4089-426F-9589-62DB74D6DC31}"/>
              </a:ext>
            </a:extLst>
          </p:cNvPr>
          <p:cNvGraphicFramePr>
            <a:graphicFrameLocks noGrp="1"/>
          </p:cNvGraphicFramePr>
          <p:nvPr>
            <p:extLst>
              <p:ext uri="{D42A27DB-BD31-4B8C-83A1-F6EECF244321}">
                <p14:modId xmlns:p14="http://schemas.microsoft.com/office/powerpoint/2010/main" val="3840940168"/>
              </p:ext>
            </p:extLst>
          </p:nvPr>
        </p:nvGraphicFramePr>
        <p:xfrm>
          <a:off x="462280" y="1197186"/>
          <a:ext cx="11267439" cy="3382590"/>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3022014562"/>
                    </a:ext>
                  </a:extLst>
                </a:gridCol>
                <a:gridCol w="4438226">
                  <a:extLst>
                    <a:ext uri="{9D8B030D-6E8A-4147-A177-3AD203B41FA5}">
                      <a16:colId xmlns:a16="http://schemas.microsoft.com/office/drawing/2014/main" val="1051923289"/>
                    </a:ext>
                  </a:extLst>
                </a:gridCol>
                <a:gridCol w="3755813">
                  <a:extLst>
                    <a:ext uri="{9D8B030D-6E8A-4147-A177-3AD203B41FA5}">
                      <a16:colId xmlns:a16="http://schemas.microsoft.com/office/drawing/2014/main" val="2194185783"/>
                    </a:ext>
                  </a:extLst>
                </a:gridCol>
              </a:tblGrid>
              <a:tr h="383039">
                <a:tc>
                  <a:txBody>
                    <a:bodyPr/>
                    <a:lstStyle/>
                    <a:p>
                      <a:r>
                        <a:rPr lang="en-SG" b="1" dirty="0">
                          <a:solidFill>
                            <a:schemeClr val="bg1"/>
                          </a:solidFill>
                        </a:rPr>
                        <a:t>File Format</a:t>
                      </a:r>
                    </a:p>
                  </a:txBody>
                  <a:tcPr>
                    <a:solidFill>
                      <a:srgbClr val="318EF0"/>
                    </a:solidFill>
                  </a:tcPr>
                </a:tc>
                <a:tc>
                  <a:txBody>
                    <a:bodyPr/>
                    <a:lstStyle/>
                    <a:p>
                      <a:r>
                        <a:rPr lang="en-SG" b="1" dirty="0">
                          <a:solidFill>
                            <a:schemeClr val="bg1"/>
                          </a:solidFill>
                        </a:rPr>
                        <a:t>Explanation</a:t>
                      </a:r>
                    </a:p>
                  </a:txBody>
                  <a:tcPr>
                    <a:solidFill>
                      <a:srgbClr val="318EF0"/>
                    </a:solidFill>
                  </a:tcPr>
                </a:tc>
                <a:tc>
                  <a:txBody>
                    <a:bodyPr/>
                    <a:lstStyle/>
                    <a:p>
                      <a:r>
                        <a:rPr lang="zh-CN" altLang="en-US" b="1" dirty="0">
                          <a:solidFill>
                            <a:schemeClr val="bg1"/>
                          </a:solidFill>
                        </a:rPr>
                        <a:t>解释</a:t>
                      </a:r>
                      <a:endParaRPr lang="en-SG" b="1" dirty="0">
                        <a:solidFill>
                          <a:schemeClr val="bg1"/>
                        </a:solidFill>
                      </a:endParaRPr>
                    </a:p>
                  </a:txBody>
                  <a:tcPr>
                    <a:solidFill>
                      <a:srgbClr val="318EF0"/>
                    </a:solidFill>
                  </a:tcPr>
                </a:tc>
                <a:extLst>
                  <a:ext uri="{0D108BD9-81ED-4DB2-BD59-A6C34878D82A}">
                    <a16:rowId xmlns:a16="http://schemas.microsoft.com/office/drawing/2014/main" val="3574875336"/>
                  </a:ext>
                </a:extLst>
              </a:tr>
              <a:tr h="896431">
                <a:tc>
                  <a:txBody>
                    <a:bodyPr/>
                    <a:lstStyle/>
                    <a:p>
                      <a:r>
                        <a:rPr lang="en-SG" dirty="0"/>
                        <a:t>Word Document (.docx)</a:t>
                      </a:r>
                    </a:p>
                  </a:txBody>
                  <a:tcPr/>
                </a:tc>
                <a:tc>
                  <a:txBody>
                    <a:bodyPr/>
                    <a:lstStyle/>
                    <a:p>
                      <a:r>
                        <a:rPr lang="en-GB" dirty="0"/>
                        <a:t>This is the default format for Word documents</a:t>
                      </a:r>
                      <a:endParaRPr lang="en-SG" dirty="0"/>
                    </a:p>
                  </a:txBody>
                  <a:tcPr/>
                </a:tc>
                <a:tc>
                  <a:txBody>
                    <a:bodyPr/>
                    <a:lstStyle/>
                    <a:p>
                      <a:r>
                        <a:rPr lang="zh-CN" altLang="en-US" dirty="0">
                          <a:solidFill>
                            <a:srgbClr val="0070C0"/>
                          </a:solidFill>
                        </a:rPr>
                        <a:t>这是 </a:t>
                      </a:r>
                      <a:r>
                        <a:rPr lang="en-SG" dirty="0">
                          <a:solidFill>
                            <a:srgbClr val="0070C0"/>
                          </a:solidFill>
                        </a:rPr>
                        <a:t>Word </a:t>
                      </a:r>
                      <a:r>
                        <a:rPr lang="zh-CN" altLang="en-US" dirty="0">
                          <a:solidFill>
                            <a:srgbClr val="0070C0"/>
                          </a:solidFill>
                        </a:rPr>
                        <a:t>文档的默认格式</a:t>
                      </a:r>
                      <a:endParaRPr lang="en-SG" dirty="0">
                        <a:solidFill>
                          <a:srgbClr val="0070C0"/>
                        </a:solidFill>
                      </a:endParaRPr>
                    </a:p>
                  </a:txBody>
                  <a:tcPr/>
                </a:tc>
                <a:extLst>
                  <a:ext uri="{0D108BD9-81ED-4DB2-BD59-A6C34878D82A}">
                    <a16:rowId xmlns:a16="http://schemas.microsoft.com/office/drawing/2014/main" val="558061918"/>
                  </a:ext>
                </a:extLst>
              </a:tr>
              <a:tr h="896431">
                <a:tc>
                  <a:txBody>
                    <a:bodyPr/>
                    <a:lstStyle/>
                    <a:p>
                      <a:r>
                        <a:rPr lang="en-SG" dirty="0"/>
                        <a:t>Word Macro-Enabled Document (.</a:t>
                      </a:r>
                      <a:r>
                        <a:rPr lang="en-SG" dirty="0" err="1"/>
                        <a:t>docm</a:t>
                      </a:r>
                      <a:r>
                        <a:rPr lang="en-SG" dirty="0"/>
                        <a:t>)</a:t>
                      </a:r>
                    </a:p>
                  </a:txBody>
                  <a:tcPr/>
                </a:tc>
                <a:tc>
                  <a:txBody>
                    <a:bodyPr/>
                    <a:lstStyle/>
                    <a:p>
                      <a:r>
                        <a:rPr lang="en-SG" dirty="0"/>
                        <a:t>Th</a:t>
                      </a:r>
                      <a:r>
                        <a:rPr lang="en-GB" dirty="0"/>
                        <a:t>is </a:t>
                      </a:r>
                      <a:r>
                        <a:rPr lang="en-GB" dirty="0" err="1"/>
                        <a:t>is</a:t>
                      </a:r>
                      <a:r>
                        <a:rPr lang="en-GB" dirty="0"/>
                        <a:t> a version of the default Word file type that supports macros, which allow for small tasks to be automated</a:t>
                      </a:r>
                      <a:endParaRPr lang="en-SG" dirty="0"/>
                    </a:p>
                  </a:txBody>
                  <a:tcPr/>
                </a:tc>
                <a:tc>
                  <a:txBody>
                    <a:bodyPr/>
                    <a:lstStyle/>
                    <a:p>
                      <a:r>
                        <a:rPr lang="zh-CN" altLang="en-US" dirty="0">
                          <a:solidFill>
                            <a:srgbClr val="0070C0"/>
                          </a:solidFill>
                        </a:rPr>
                        <a:t>这是支持宏的默认 </a:t>
                      </a:r>
                      <a:r>
                        <a:rPr lang="en-US" altLang="zh-CN" dirty="0">
                          <a:solidFill>
                            <a:srgbClr val="0070C0"/>
                          </a:solidFill>
                        </a:rPr>
                        <a:t>Word </a:t>
                      </a:r>
                      <a:r>
                        <a:rPr lang="zh-CN" altLang="en-US" dirty="0">
                          <a:solidFill>
                            <a:srgbClr val="0070C0"/>
                          </a:solidFill>
                        </a:rPr>
                        <a:t>文件类型的一个版本，允许自动执行小任务</a:t>
                      </a:r>
                      <a:endParaRPr lang="en-SG" dirty="0">
                        <a:solidFill>
                          <a:srgbClr val="0070C0"/>
                        </a:solidFill>
                      </a:endParaRPr>
                    </a:p>
                  </a:txBody>
                  <a:tcPr/>
                </a:tc>
                <a:extLst>
                  <a:ext uri="{0D108BD9-81ED-4DB2-BD59-A6C34878D82A}">
                    <a16:rowId xmlns:a16="http://schemas.microsoft.com/office/drawing/2014/main" val="1126210039"/>
                  </a:ext>
                </a:extLst>
              </a:tr>
              <a:tr h="896431">
                <a:tc>
                  <a:txBody>
                    <a:bodyPr/>
                    <a:lstStyle/>
                    <a:p>
                      <a:r>
                        <a:rPr lang="en-SG" dirty="0"/>
                        <a:t>Word 97-2003 Document (.doc)</a:t>
                      </a:r>
                    </a:p>
                  </a:txBody>
                  <a:tcPr/>
                </a:tc>
                <a:tc>
                  <a:txBody>
                    <a:bodyPr/>
                    <a:lstStyle/>
                    <a:p>
                      <a:r>
                        <a:rPr lang="en-GB" dirty="0"/>
                        <a:t>Documents in this format can be read by all previous versions of Word, but lack some advanced features. They are also larger than .docx files and are more prone to corruption</a:t>
                      </a:r>
                      <a:endParaRPr lang="en-SG" dirty="0"/>
                    </a:p>
                  </a:txBody>
                  <a:tcPr/>
                </a:tc>
                <a:tc>
                  <a:txBody>
                    <a:bodyPr/>
                    <a:lstStyle/>
                    <a:p>
                      <a:r>
                        <a:rPr lang="zh-CN" altLang="en-US" dirty="0">
                          <a:solidFill>
                            <a:srgbClr val="0070C0"/>
                          </a:solidFill>
                        </a:rPr>
                        <a:t>所有以前版本的 </a:t>
                      </a:r>
                      <a:r>
                        <a:rPr lang="en-US" altLang="zh-CN" dirty="0">
                          <a:solidFill>
                            <a:srgbClr val="0070C0"/>
                          </a:solidFill>
                        </a:rPr>
                        <a:t>Word </a:t>
                      </a:r>
                      <a:r>
                        <a:rPr lang="zh-CN" altLang="en-US" dirty="0">
                          <a:solidFill>
                            <a:srgbClr val="0070C0"/>
                          </a:solidFill>
                        </a:rPr>
                        <a:t>都可以阅读这种格式的文档，但缺少一些高级功能。它们也比 </a:t>
                      </a:r>
                      <a:r>
                        <a:rPr lang="en-US" altLang="zh-CN" dirty="0">
                          <a:solidFill>
                            <a:srgbClr val="0070C0"/>
                          </a:solidFill>
                        </a:rPr>
                        <a:t>.docx </a:t>
                      </a:r>
                      <a:r>
                        <a:rPr lang="zh-CN" altLang="en-US" dirty="0">
                          <a:solidFill>
                            <a:srgbClr val="0070C0"/>
                          </a:solidFill>
                        </a:rPr>
                        <a:t>文件大，更容易损坏</a:t>
                      </a:r>
                      <a:endParaRPr lang="en-SG" dirty="0">
                        <a:solidFill>
                          <a:srgbClr val="0070C0"/>
                        </a:solidFill>
                      </a:endParaRPr>
                    </a:p>
                  </a:txBody>
                  <a:tcPr/>
                </a:tc>
                <a:extLst>
                  <a:ext uri="{0D108BD9-81ED-4DB2-BD59-A6C34878D82A}">
                    <a16:rowId xmlns:a16="http://schemas.microsoft.com/office/drawing/2014/main" val="731808440"/>
                  </a:ext>
                </a:extLst>
              </a:tr>
            </a:tbl>
          </a:graphicData>
        </a:graphic>
      </p:graphicFrame>
    </p:spTree>
    <p:extLst>
      <p:ext uri="{BB962C8B-B14F-4D97-AF65-F5344CB8AC3E}">
        <p14:creationId xmlns:p14="http://schemas.microsoft.com/office/powerpoint/2010/main" val="94315490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Common Word File Formats</a:t>
            </a:r>
          </a:p>
        </p:txBody>
      </p:sp>
      <p:graphicFrame>
        <p:nvGraphicFramePr>
          <p:cNvPr id="2" name="Table 4">
            <a:extLst>
              <a:ext uri="{FF2B5EF4-FFF2-40B4-BE49-F238E27FC236}">
                <a16:creationId xmlns:a16="http://schemas.microsoft.com/office/drawing/2014/main" id="{94C9B1DD-4089-426F-9589-62DB74D6DC31}"/>
              </a:ext>
            </a:extLst>
          </p:cNvPr>
          <p:cNvGraphicFramePr>
            <a:graphicFrameLocks noGrp="1"/>
          </p:cNvGraphicFramePr>
          <p:nvPr>
            <p:extLst>
              <p:ext uri="{D42A27DB-BD31-4B8C-83A1-F6EECF244321}">
                <p14:modId xmlns:p14="http://schemas.microsoft.com/office/powerpoint/2010/main" val="198521991"/>
              </p:ext>
            </p:extLst>
          </p:nvPr>
        </p:nvGraphicFramePr>
        <p:xfrm>
          <a:off x="462280" y="1197186"/>
          <a:ext cx="11267439" cy="4296990"/>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3022014562"/>
                    </a:ext>
                  </a:extLst>
                </a:gridCol>
                <a:gridCol w="4438226">
                  <a:extLst>
                    <a:ext uri="{9D8B030D-6E8A-4147-A177-3AD203B41FA5}">
                      <a16:colId xmlns:a16="http://schemas.microsoft.com/office/drawing/2014/main" val="1051923289"/>
                    </a:ext>
                  </a:extLst>
                </a:gridCol>
                <a:gridCol w="3755813">
                  <a:extLst>
                    <a:ext uri="{9D8B030D-6E8A-4147-A177-3AD203B41FA5}">
                      <a16:colId xmlns:a16="http://schemas.microsoft.com/office/drawing/2014/main" val="2194185783"/>
                    </a:ext>
                  </a:extLst>
                </a:gridCol>
              </a:tblGrid>
              <a:tr h="383039">
                <a:tc>
                  <a:txBody>
                    <a:bodyPr/>
                    <a:lstStyle/>
                    <a:p>
                      <a:r>
                        <a:rPr lang="en-SG" b="1" dirty="0">
                          <a:solidFill>
                            <a:schemeClr val="bg1"/>
                          </a:solidFill>
                        </a:rPr>
                        <a:t>File Format</a:t>
                      </a:r>
                    </a:p>
                  </a:txBody>
                  <a:tcPr>
                    <a:solidFill>
                      <a:srgbClr val="318EF0"/>
                    </a:solidFill>
                  </a:tcPr>
                </a:tc>
                <a:tc>
                  <a:txBody>
                    <a:bodyPr/>
                    <a:lstStyle/>
                    <a:p>
                      <a:r>
                        <a:rPr lang="en-SG" b="1" dirty="0">
                          <a:solidFill>
                            <a:schemeClr val="bg1"/>
                          </a:solidFill>
                        </a:rPr>
                        <a:t>Explanation</a:t>
                      </a:r>
                    </a:p>
                  </a:txBody>
                  <a:tcPr>
                    <a:solidFill>
                      <a:srgbClr val="318EF0"/>
                    </a:solidFill>
                  </a:tcPr>
                </a:tc>
                <a:tc>
                  <a:txBody>
                    <a:bodyPr/>
                    <a:lstStyle/>
                    <a:p>
                      <a:r>
                        <a:rPr lang="zh-CN" altLang="en-US" b="1" dirty="0">
                          <a:solidFill>
                            <a:schemeClr val="bg1"/>
                          </a:solidFill>
                        </a:rPr>
                        <a:t>解释</a:t>
                      </a:r>
                      <a:endParaRPr lang="en-SG" b="1" dirty="0">
                        <a:solidFill>
                          <a:schemeClr val="bg1"/>
                        </a:solidFill>
                      </a:endParaRPr>
                    </a:p>
                  </a:txBody>
                  <a:tcPr>
                    <a:solidFill>
                      <a:srgbClr val="318EF0"/>
                    </a:solidFill>
                  </a:tcPr>
                </a:tc>
                <a:extLst>
                  <a:ext uri="{0D108BD9-81ED-4DB2-BD59-A6C34878D82A}">
                    <a16:rowId xmlns:a16="http://schemas.microsoft.com/office/drawing/2014/main" val="3574875336"/>
                  </a:ext>
                </a:extLst>
              </a:tr>
              <a:tr h="896431">
                <a:tc>
                  <a:txBody>
                    <a:bodyPr/>
                    <a:lstStyle/>
                    <a:p>
                      <a:r>
                        <a:rPr lang="en-SG" dirty="0"/>
                        <a:t>PDF (.pdf)</a:t>
                      </a:r>
                    </a:p>
                  </a:txBody>
                  <a:tcPr/>
                </a:tc>
                <a:tc>
                  <a:txBody>
                    <a:bodyPr/>
                    <a:lstStyle/>
                    <a:p>
                      <a:r>
                        <a:rPr lang="en-GB" dirty="0"/>
                        <a:t>A PDF preserves a document as how it would appear when printed and can be shared electronically to be viewed on many kinds of devices.</a:t>
                      </a:r>
                      <a:endParaRPr lang="en-SG" dirty="0"/>
                    </a:p>
                  </a:txBody>
                  <a:tcPr/>
                </a:tc>
                <a:tc>
                  <a:txBody>
                    <a:bodyPr/>
                    <a:lstStyle/>
                    <a:p>
                      <a:r>
                        <a:rPr lang="en-US" altLang="zh-CN" dirty="0">
                          <a:solidFill>
                            <a:srgbClr val="0070C0"/>
                          </a:solidFill>
                        </a:rPr>
                        <a:t>PDF </a:t>
                      </a:r>
                      <a:r>
                        <a:rPr lang="zh-CN" altLang="en-US" dirty="0">
                          <a:solidFill>
                            <a:srgbClr val="0070C0"/>
                          </a:solidFill>
                        </a:rPr>
                        <a:t>将文档保留为打印时的显示方式，并且可以以电子方式共享以在多种设备上查看。</a:t>
                      </a:r>
                      <a:endParaRPr lang="en-SG" dirty="0">
                        <a:solidFill>
                          <a:srgbClr val="0070C0"/>
                        </a:solidFill>
                      </a:endParaRPr>
                    </a:p>
                  </a:txBody>
                  <a:tcPr/>
                </a:tc>
                <a:extLst>
                  <a:ext uri="{0D108BD9-81ED-4DB2-BD59-A6C34878D82A}">
                    <a16:rowId xmlns:a16="http://schemas.microsoft.com/office/drawing/2014/main" val="558061918"/>
                  </a:ext>
                </a:extLst>
              </a:tr>
              <a:tr h="896431">
                <a:tc>
                  <a:txBody>
                    <a:bodyPr/>
                    <a:lstStyle/>
                    <a:p>
                      <a:r>
                        <a:rPr lang="en-SG" dirty="0"/>
                        <a:t>Web Page (.htm, .html)</a:t>
                      </a:r>
                    </a:p>
                  </a:txBody>
                  <a:tcPr/>
                </a:tc>
                <a:tc>
                  <a:txBody>
                    <a:bodyPr/>
                    <a:lstStyle/>
                    <a:p>
                      <a:r>
                        <a:rPr lang="en-GB" dirty="0"/>
                        <a:t>This format creates pages that can be uploaded to the web and viewed in a browser</a:t>
                      </a:r>
                      <a:endParaRPr lang="en-SG" dirty="0"/>
                    </a:p>
                  </a:txBody>
                  <a:tcPr/>
                </a:tc>
                <a:tc>
                  <a:txBody>
                    <a:bodyPr/>
                    <a:lstStyle/>
                    <a:p>
                      <a:r>
                        <a:rPr lang="zh-CN" altLang="en-US" dirty="0">
                          <a:solidFill>
                            <a:srgbClr val="0070C0"/>
                          </a:solidFill>
                        </a:rPr>
                        <a:t>这种格式创建的页面可以上传到网络并在浏览器中查看</a:t>
                      </a:r>
                      <a:endParaRPr lang="en-SG" dirty="0">
                        <a:solidFill>
                          <a:srgbClr val="0070C0"/>
                        </a:solidFill>
                      </a:endParaRPr>
                    </a:p>
                  </a:txBody>
                  <a:tcPr/>
                </a:tc>
                <a:extLst>
                  <a:ext uri="{0D108BD9-81ED-4DB2-BD59-A6C34878D82A}">
                    <a16:rowId xmlns:a16="http://schemas.microsoft.com/office/drawing/2014/main" val="1126210039"/>
                  </a:ext>
                </a:extLst>
              </a:tr>
              <a:tr h="896431">
                <a:tc>
                  <a:txBody>
                    <a:bodyPr/>
                    <a:lstStyle/>
                    <a:p>
                      <a:r>
                        <a:rPr lang="en-SG" dirty="0"/>
                        <a:t>Rich Text (.rtf</a:t>
                      </a:r>
                    </a:p>
                  </a:txBody>
                  <a:tcPr/>
                </a:tc>
                <a:tc>
                  <a:txBody>
                    <a:bodyPr/>
                    <a:lstStyle/>
                    <a:p>
                      <a:r>
                        <a:rPr lang="en-GB" dirty="0"/>
                        <a:t>This basic format can be opened by nearly any text editor and preserves basic font formatting.</a:t>
                      </a:r>
                      <a:endParaRPr lang="en-SG" dirty="0"/>
                    </a:p>
                  </a:txBody>
                  <a:tcPr/>
                </a:tc>
                <a:tc>
                  <a:txBody>
                    <a:bodyPr/>
                    <a:lstStyle/>
                    <a:p>
                      <a:r>
                        <a:rPr lang="zh-CN" altLang="en-US" dirty="0">
                          <a:solidFill>
                            <a:srgbClr val="0070C0"/>
                          </a:solidFill>
                        </a:rPr>
                        <a:t>这种基本格式几乎可以由任何文本编辑器打开，并保留基本字体格式。</a:t>
                      </a:r>
                      <a:endParaRPr lang="en-SG" dirty="0">
                        <a:solidFill>
                          <a:srgbClr val="0070C0"/>
                        </a:solidFill>
                      </a:endParaRPr>
                    </a:p>
                  </a:txBody>
                  <a:tcPr/>
                </a:tc>
                <a:extLst>
                  <a:ext uri="{0D108BD9-81ED-4DB2-BD59-A6C34878D82A}">
                    <a16:rowId xmlns:a16="http://schemas.microsoft.com/office/drawing/2014/main" val="731808440"/>
                  </a:ext>
                </a:extLst>
              </a:tr>
              <a:tr h="896431">
                <a:tc>
                  <a:txBody>
                    <a:bodyPr/>
                    <a:lstStyle/>
                    <a:p>
                      <a:r>
                        <a:rPr lang="en-SG" dirty="0"/>
                        <a:t>Plain Text (.txt)</a:t>
                      </a:r>
                    </a:p>
                  </a:txBody>
                  <a:tcPr/>
                </a:tc>
                <a:tc>
                  <a:txBody>
                    <a:bodyPr/>
                    <a:lstStyle/>
                    <a:p>
                      <a:r>
                        <a:rPr lang="en-GB" dirty="0"/>
                        <a:t>This simple file type saves only text with no formatting or page layout</a:t>
                      </a:r>
                      <a:endParaRPr lang="en-SG" dirty="0"/>
                    </a:p>
                  </a:txBody>
                  <a:tcPr/>
                </a:tc>
                <a:tc>
                  <a:txBody>
                    <a:bodyPr/>
                    <a:lstStyle/>
                    <a:p>
                      <a:r>
                        <a:rPr lang="zh-CN" altLang="en-US" dirty="0">
                          <a:solidFill>
                            <a:srgbClr val="0070C0"/>
                          </a:solidFill>
                        </a:rPr>
                        <a:t>这种简单的文件类型只保存没有格式或页面布局的文本</a:t>
                      </a:r>
                      <a:endParaRPr lang="en-SG" dirty="0">
                        <a:solidFill>
                          <a:srgbClr val="0070C0"/>
                        </a:solidFill>
                      </a:endParaRPr>
                    </a:p>
                  </a:txBody>
                  <a:tcPr/>
                </a:tc>
                <a:extLst>
                  <a:ext uri="{0D108BD9-81ED-4DB2-BD59-A6C34878D82A}">
                    <a16:rowId xmlns:a16="http://schemas.microsoft.com/office/drawing/2014/main" val="1604089406"/>
                  </a:ext>
                </a:extLst>
              </a:tr>
            </a:tbl>
          </a:graphicData>
        </a:graphic>
      </p:graphicFrame>
    </p:spTree>
    <p:extLst>
      <p:ext uri="{BB962C8B-B14F-4D97-AF65-F5344CB8AC3E}">
        <p14:creationId xmlns:p14="http://schemas.microsoft.com/office/powerpoint/2010/main" val="1906721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EFDAEB-0AD6-407D-A8F9-F68E22A62B6F}"/>
              </a:ext>
            </a:extLst>
          </p:cNvPr>
          <p:cNvPicPr>
            <a:picLocks noChangeAspect="1"/>
          </p:cNvPicPr>
          <p:nvPr/>
        </p:nvPicPr>
        <p:blipFill>
          <a:blip r:embed="rId2"/>
          <a:stretch>
            <a:fillRect/>
          </a:stretch>
        </p:blipFill>
        <p:spPr>
          <a:xfrm>
            <a:off x="667677"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Navigate a Document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262979"/>
          </a:xfrm>
          <a:prstGeom prst="rect">
            <a:avLst/>
          </a:prstGeom>
          <a:noFill/>
        </p:spPr>
        <p:txBody>
          <a:bodyPr wrap="square" rtlCol="0">
            <a:spAutoFit/>
          </a:bodyPr>
          <a:lstStyle/>
          <a:p>
            <a:pPr algn="just" fontAlgn="base"/>
            <a:r>
              <a:rPr lang="en-GB" sz="2400" dirty="0"/>
              <a:t>While working on a document, you'll often need to move the text cursor around to change where you're typing.</a:t>
            </a:r>
          </a:p>
          <a:p>
            <a:pPr algn="just" fontAlgn="base"/>
            <a:r>
              <a:rPr lang="zh-CN" altLang="en-US" sz="2400" dirty="0">
                <a:solidFill>
                  <a:srgbClr val="0070C0"/>
                </a:solidFill>
              </a:rPr>
              <a:t>在处理文档时，您通常需要四处移动文本光标以更改打字位置</a:t>
            </a:r>
            <a:r>
              <a:rPr lang="en-SG" altLang="zh-CN" sz="2400" dirty="0">
                <a:solidFill>
                  <a:srgbClr val="0070C0"/>
                </a:solidFill>
              </a:rPr>
              <a:t>.</a:t>
            </a:r>
          </a:p>
          <a:p>
            <a:pPr algn="just" fontAlgn="base"/>
            <a:endParaRPr lang="en-GB" sz="2400" dirty="0"/>
          </a:p>
          <a:p>
            <a:pPr algn="just" fontAlgn="base"/>
            <a:r>
              <a:rPr lang="en-GB" sz="2400" dirty="0"/>
              <a:t>Click anywhere inside the document.</a:t>
            </a:r>
          </a:p>
          <a:p>
            <a:pPr algn="just" fontAlgn="base"/>
            <a:r>
              <a:rPr lang="zh-CN" altLang="en-US" sz="2400" dirty="0">
                <a:solidFill>
                  <a:srgbClr val="0070C0"/>
                </a:solidFill>
              </a:rPr>
              <a:t>单击文档内的任意位置</a:t>
            </a:r>
            <a:r>
              <a:rPr lang="en-SG" altLang="zh-CN" sz="2400" dirty="0">
                <a:solidFill>
                  <a:srgbClr val="0070C0"/>
                </a:solidFill>
              </a:rPr>
              <a:t>.</a:t>
            </a:r>
          </a:p>
          <a:p>
            <a:pPr algn="just" fontAlgn="base"/>
            <a:endParaRPr lang="en-GB" sz="2400" dirty="0"/>
          </a:p>
          <a:p>
            <a:pPr algn="just" fontAlgn="base"/>
            <a:r>
              <a:rPr lang="en-GB" sz="2400" dirty="0"/>
              <a:t>The insertion point is the blinking vertical bar that represents where text will be inserted as you type.</a:t>
            </a:r>
          </a:p>
          <a:p>
            <a:pPr algn="just" fontAlgn="base"/>
            <a:r>
              <a:rPr lang="zh-CN" altLang="en-US" sz="2400" dirty="0">
                <a:solidFill>
                  <a:srgbClr val="0070C0"/>
                </a:solidFill>
              </a:rPr>
              <a:t>插入点是闪烁的垂直条，表示在您键入时将插入文本的位置</a:t>
            </a:r>
            <a:r>
              <a:rPr lang="en-GB" altLang="zh-CN" sz="2400" dirty="0">
                <a:solidFill>
                  <a:srgbClr val="0070C0"/>
                </a:solidFill>
              </a:rPr>
              <a:t>.</a:t>
            </a:r>
            <a:endParaRPr lang="en-GB" sz="2400" dirty="0">
              <a:solidFill>
                <a:srgbClr val="0070C0"/>
              </a:solidFill>
            </a:endParaRPr>
          </a:p>
        </p:txBody>
      </p:sp>
    </p:spTree>
    <p:extLst>
      <p:ext uri="{BB962C8B-B14F-4D97-AF65-F5344CB8AC3E}">
        <p14:creationId xmlns:p14="http://schemas.microsoft.com/office/powerpoint/2010/main" val="218241445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EFDAEB-0AD6-407D-A8F9-F68E22A62B6F}"/>
              </a:ext>
            </a:extLst>
          </p:cNvPr>
          <p:cNvPicPr>
            <a:picLocks noChangeAspect="1"/>
          </p:cNvPicPr>
          <p:nvPr/>
        </p:nvPicPr>
        <p:blipFill>
          <a:blip r:embed="rId2"/>
          <a:stretch>
            <a:fillRect/>
          </a:stretch>
        </p:blipFill>
        <p:spPr>
          <a:xfrm>
            <a:off x="667677"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Navigate a Document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154984"/>
          </a:xfrm>
          <a:prstGeom prst="rect">
            <a:avLst/>
          </a:prstGeom>
          <a:noFill/>
        </p:spPr>
        <p:txBody>
          <a:bodyPr wrap="square" rtlCol="0">
            <a:spAutoFit/>
          </a:bodyPr>
          <a:lstStyle/>
          <a:p>
            <a:pPr algn="just" fontAlgn="base"/>
            <a:r>
              <a:rPr lang="en-GB" sz="2400" dirty="0"/>
              <a:t>The insertion point moves to where you clicked—or, at least, as close as possible. If you click in a margin, or after the end of the text toward the bottom of the page, the insertion point moves to the closest point it can. </a:t>
            </a:r>
          </a:p>
          <a:p>
            <a:pPr algn="just" fontAlgn="base"/>
            <a:r>
              <a:rPr lang="zh-CN" altLang="en-US" sz="2400" dirty="0">
                <a:solidFill>
                  <a:srgbClr val="0070C0"/>
                </a:solidFill>
              </a:rPr>
              <a:t>插入点移动到您单击的位置，或者至少尽可能靠近。如果您在页边空白处单击，或在靠近页面底部的文本结尾处单击，插入点将移动到它所能达到的最近点。</a:t>
            </a:r>
            <a:endParaRPr lang="en-GB" sz="2400" dirty="0">
              <a:solidFill>
                <a:srgbClr val="0070C0"/>
              </a:solidFill>
            </a:endParaRPr>
          </a:p>
        </p:txBody>
      </p:sp>
    </p:spTree>
    <p:extLst>
      <p:ext uri="{BB962C8B-B14F-4D97-AF65-F5344CB8AC3E}">
        <p14:creationId xmlns:p14="http://schemas.microsoft.com/office/powerpoint/2010/main" val="26122015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EFDAEB-0AD6-407D-A8F9-F68E22A62B6F}"/>
              </a:ext>
            </a:extLst>
          </p:cNvPr>
          <p:cNvPicPr>
            <a:picLocks noChangeAspect="1"/>
          </p:cNvPicPr>
          <p:nvPr/>
        </p:nvPicPr>
        <p:blipFill>
          <a:blip r:embed="rId2"/>
          <a:stretch>
            <a:fillRect/>
          </a:stretch>
        </p:blipFill>
        <p:spPr>
          <a:xfrm>
            <a:off x="667677"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Navigate a Document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1938992"/>
          </a:xfrm>
          <a:prstGeom prst="rect">
            <a:avLst/>
          </a:prstGeom>
          <a:noFill/>
        </p:spPr>
        <p:txBody>
          <a:bodyPr wrap="square" rtlCol="0">
            <a:spAutoFit/>
          </a:bodyPr>
          <a:lstStyle/>
          <a:p>
            <a:pPr algn="just" fontAlgn="base"/>
            <a:r>
              <a:rPr lang="en-GB" sz="2400" dirty="0"/>
              <a:t>You can also move the insertion point around using the keyboard. This method is described in the table below.</a:t>
            </a:r>
          </a:p>
          <a:p>
            <a:pPr algn="just" fontAlgn="base"/>
            <a:r>
              <a:rPr lang="zh-CN" altLang="en-US" sz="2400" dirty="0">
                <a:solidFill>
                  <a:srgbClr val="0070C0"/>
                </a:solidFill>
              </a:rPr>
              <a:t>您还可以使用键盘四处移动插入点。该方法在下表中描述。</a:t>
            </a:r>
            <a:endParaRPr lang="en-GB" sz="2400" dirty="0">
              <a:solidFill>
                <a:srgbClr val="0070C0"/>
              </a:solidFill>
            </a:endParaRPr>
          </a:p>
        </p:txBody>
      </p:sp>
    </p:spTree>
    <p:extLst>
      <p:ext uri="{BB962C8B-B14F-4D97-AF65-F5344CB8AC3E}">
        <p14:creationId xmlns:p14="http://schemas.microsoft.com/office/powerpoint/2010/main" val="34791633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5EFDAEB-0AD6-407D-A8F9-F68E22A62B6F}"/>
              </a:ext>
            </a:extLst>
          </p:cNvPr>
          <p:cNvPicPr>
            <a:picLocks noChangeAspect="1"/>
          </p:cNvPicPr>
          <p:nvPr/>
        </p:nvPicPr>
        <p:blipFill>
          <a:blip r:embed="rId2"/>
          <a:stretch>
            <a:fillRect/>
          </a:stretch>
        </p:blipFill>
        <p:spPr>
          <a:xfrm>
            <a:off x="667677"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Navigate a Document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1938992"/>
          </a:xfrm>
          <a:prstGeom prst="rect">
            <a:avLst/>
          </a:prstGeom>
          <a:noFill/>
        </p:spPr>
        <p:txBody>
          <a:bodyPr wrap="square" rtlCol="0">
            <a:spAutoFit/>
          </a:bodyPr>
          <a:lstStyle/>
          <a:p>
            <a:pPr algn="just" fontAlgn="base"/>
            <a:r>
              <a:rPr lang="en-GB" sz="2400" dirty="0"/>
              <a:t>You can also move the insertion point around using the keyboard. This method is described in the table below.</a:t>
            </a:r>
          </a:p>
          <a:p>
            <a:pPr algn="just" fontAlgn="base"/>
            <a:r>
              <a:rPr lang="zh-CN" altLang="en-US" sz="2400" dirty="0">
                <a:solidFill>
                  <a:srgbClr val="0070C0"/>
                </a:solidFill>
              </a:rPr>
              <a:t>您还可以使用键盘四处移动插入点。该方法在下表中描述</a:t>
            </a:r>
            <a:r>
              <a:rPr lang="zh-CN" altLang="en-US" sz="2400" dirty="0"/>
              <a:t>。</a:t>
            </a:r>
            <a:endParaRPr lang="en-GB" sz="2400" dirty="0"/>
          </a:p>
        </p:txBody>
      </p:sp>
    </p:spTree>
    <p:extLst>
      <p:ext uri="{BB962C8B-B14F-4D97-AF65-F5344CB8AC3E}">
        <p14:creationId xmlns:p14="http://schemas.microsoft.com/office/powerpoint/2010/main" val="1310915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What is Microsoft Word?</a:t>
            </a:r>
          </a:p>
        </p:txBody>
      </p:sp>
      <p:sp>
        <p:nvSpPr>
          <p:cNvPr id="3" name="TextBox 2">
            <a:extLst>
              <a:ext uri="{FF2B5EF4-FFF2-40B4-BE49-F238E27FC236}">
                <a16:creationId xmlns:a16="http://schemas.microsoft.com/office/drawing/2014/main" id="{E78D8235-3F41-4A56-89C4-59990BAE336E}"/>
              </a:ext>
            </a:extLst>
          </p:cNvPr>
          <p:cNvSpPr txBox="1"/>
          <p:nvPr/>
        </p:nvSpPr>
        <p:spPr>
          <a:xfrm>
            <a:off x="914400" y="1280604"/>
            <a:ext cx="10537794" cy="2677656"/>
          </a:xfrm>
          <a:prstGeom prst="rect">
            <a:avLst/>
          </a:prstGeom>
          <a:noFill/>
        </p:spPr>
        <p:txBody>
          <a:bodyPr wrap="square" rtlCol="0">
            <a:spAutoFit/>
          </a:bodyPr>
          <a:lstStyle/>
          <a:p>
            <a:pPr algn="just" fontAlgn="base"/>
            <a:r>
              <a:rPr lang="en-GB" sz="2400" dirty="0"/>
              <a:t>You will get a feel for the interface and learn how to create, open, and save new Word documents. </a:t>
            </a:r>
          </a:p>
          <a:p>
            <a:pPr algn="just" fontAlgn="base"/>
            <a:r>
              <a:rPr lang="zh-CN" altLang="en-US" sz="2400" dirty="0">
                <a:solidFill>
                  <a:srgbClr val="0070C0"/>
                </a:solidFill>
              </a:rPr>
              <a:t>您将了解界面并了解如何创建、打开和保存新的 </a:t>
            </a:r>
            <a:r>
              <a:rPr lang="en-US" altLang="zh-CN" sz="2400" dirty="0">
                <a:solidFill>
                  <a:srgbClr val="0070C0"/>
                </a:solidFill>
              </a:rPr>
              <a:t>Word </a:t>
            </a:r>
            <a:r>
              <a:rPr lang="zh-CN" altLang="en-US" sz="2400" dirty="0">
                <a:solidFill>
                  <a:srgbClr val="0070C0"/>
                </a:solidFill>
              </a:rPr>
              <a:t>文档。</a:t>
            </a:r>
            <a:endParaRPr lang="en-GB" sz="2400" dirty="0">
              <a:solidFill>
                <a:srgbClr val="0070C0"/>
              </a:solidFill>
            </a:endParaRPr>
          </a:p>
          <a:p>
            <a:pPr algn="just" fontAlgn="base"/>
            <a:endParaRPr lang="en-GB" sz="2400" dirty="0"/>
          </a:p>
          <a:p>
            <a:pPr algn="just" fontAlgn="base"/>
            <a:r>
              <a:rPr lang="en-GB" sz="2400" dirty="0"/>
              <a:t>You will also learn how to view and navigate documents, and how to print and share them.</a:t>
            </a:r>
          </a:p>
          <a:p>
            <a:pPr algn="just" fontAlgn="base"/>
            <a:r>
              <a:rPr lang="zh-CN" altLang="en-US" sz="2400" b="0" i="0" dirty="0">
                <a:solidFill>
                  <a:srgbClr val="0070C0"/>
                </a:solidFill>
                <a:effectLst/>
              </a:rPr>
              <a:t>您还将学习如何查看和导航文档，以及如何打印和共享它们</a:t>
            </a:r>
            <a:endParaRPr lang="en-GB" sz="2400" b="0" i="0" dirty="0">
              <a:solidFill>
                <a:srgbClr val="0070C0"/>
              </a:solidFill>
              <a:effectLst/>
            </a:endParaRPr>
          </a:p>
        </p:txBody>
      </p:sp>
    </p:spTree>
    <p:extLst>
      <p:ext uri="{BB962C8B-B14F-4D97-AF65-F5344CB8AC3E}">
        <p14:creationId xmlns:p14="http://schemas.microsoft.com/office/powerpoint/2010/main" val="2982058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Navigate a Document</a:t>
            </a:r>
          </a:p>
        </p:txBody>
      </p:sp>
      <p:graphicFrame>
        <p:nvGraphicFramePr>
          <p:cNvPr id="2" name="Table 4">
            <a:extLst>
              <a:ext uri="{FF2B5EF4-FFF2-40B4-BE49-F238E27FC236}">
                <a16:creationId xmlns:a16="http://schemas.microsoft.com/office/drawing/2014/main" id="{94C9B1DD-4089-426F-9589-62DB74D6DC31}"/>
              </a:ext>
            </a:extLst>
          </p:cNvPr>
          <p:cNvGraphicFramePr>
            <a:graphicFrameLocks noGrp="1"/>
          </p:cNvGraphicFramePr>
          <p:nvPr>
            <p:extLst>
              <p:ext uri="{D42A27DB-BD31-4B8C-83A1-F6EECF244321}">
                <p14:modId xmlns:p14="http://schemas.microsoft.com/office/powerpoint/2010/main" val="360117343"/>
              </p:ext>
            </p:extLst>
          </p:nvPr>
        </p:nvGraphicFramePr>
        <p:xfrm>
          <a:off x="462280" y="1197186"/>
          <a:ext cx="11267439" cy="3478323"/>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3022014562"/>
                    </a:ext>
                  </a:extLst>
                </a:gridCol>
                <a:gridCol w="4438226">
                  <a:extLst>
                    <a:ext uri="{9D8B030D-6E8A-4147-A177-3AD203B41FA5}">
                      <a16:colId xmlns:a16="http://schemas.microsoft.com/office/drawing/2014/main" val="1051923289"/>
                    </a:ext>
                  </a:extLst>
                </a:gridCol>
                <a:gridCol w="3755813">
                  <a:extLst>
                    <a:ext uri="{9D8B030D-6E8A-4147-A177-3AD203B41FA5}">
                      <a16:colId xmlns:a16="http://schemas.microsoft.com/office/drawing/2014/main" val="2194185783"/>
                    </a:ext>
                  </a:extLst>
                </a:gridCol>
              </a:tblGrid>
              <a:tr h="519361">
                <a:tc>
                  <a:txBody>
                    <a:bodyPr/>
                    <a:lstStyle/>
                    <a:p>
                      <a:pPr algn="ctr"/>
                      <a:r>
                        <a:rPr lang="en-SG" b="1" dirty="0">
                          <a:solidFill>
                            <a:schemeClr val="bg1"/>
                          </a:solidFill>
                        </a:rPr>
                        <a:t>Press</a:t>
                      </a:r>
                    </a:p>
                  </a:txBody>
                  <a:tcPr>
                    <a:solidFill>
                      <a:srgbClr val="1E81E9"/>
                    </a:solidFill>
                  </a:tcPr>
                </a:tc>
                <a:tc>
                  <a:txBody>
                    <a:bodyPr/>
                    <a:lstStyle/>
                    <a:p>
                      <a:pPr algn="ctr"/>
                      <a:r>
                        <a:rPr lang="en-SG" b="1" dirty="0">
                          <a:solidFill>
                            <a:schemeClr val="bg1"/>
                          </a:solidFill>
                        </a:rPr>
                        <a:t>To move the Insertion Point</a:t>
                      </a:r>
                    </a:p>
                  </a:txBody>
                  <a:tcPr>
                    <a:solidFill>
                      <a:srgbClr val="1E81E9"/>
                    </a:solidFill>
                  </a:tcPr>
                </a:tc>
                <a:tc>
                  <a:txBody>
                    <a:bodyPr/>
                    <a:lstStyle/>
                    <a:p>
                      <a:pPr algn="ctr"/>
                      <a:r>
                        <a:rPr lang="zh-CN" altLang="en-US" b="1" dirty="0">
                          <a:solidFill>
                            <a:schemeClr val="bg1"/>
                          </a:solidFill>
                        </a:rPr>
                        <a:t>移动插入点</a:t>
                      </a:r>
                      <a:endParaRPr lang="en-SG" b="1" dirty="0">
                        <a:solidFill>
                          <a:schemeClr val="bg1"/>
                        </a:solidFill>
                      </a:endParaRPr>
                    </a:p>
                  </a:txBody>
                  <a:tcPr>
                    <a:solidFill>
                      <a:srgbClr val="1E81E9"/>
                    </a:solidFill>
                  </a:tcPr>
                </a:tc>
                <a:extLst>
                  <a:ext uri="{0D108BD9-81ED-4DB2-BD59-A6C34878D82A}">
                    <a16:rowId xmlns:a16="http://schemas.microsoft.com/office/drawing/2014/main" val="4112954943"/>
                  </a:ext>
                </a:extLst>
              </a:tr>
              <a:tr h="519361">
                <a:tc>
                  <a:txBody>
                    <a:bodyPr/>
                    <a:lstStyle/>
                    <a:p>
                      <a:r>
                        <a:rPr lang="en-SG" dirty="0"/>
                        <a:t>Arrows (↑↓←→)</a:t>
                      </a:r>
                    </a:p>
                  </a:txBody>
                  <a:tcPr/>
                </a:tc>
                <a:tc>
                  <a:txBody>
                    <a:bodyPr/>
                    <a:lstStyle/>
                    <a:p>
                      <a:r>
                        <a:rPr lang="en-GB" dirty="0"/>
                        <a:t>Up or down one line; or left or right one character.</a:t>
                      </a:r>
                      <a:endParaRPr lang="en-SG" dirty="0"/>
                    </a:p>
                  </a:txBody>
                  <a:tcPr/>
                </a:tc>
                <a:tc>
                  <a:txBody>
                    <a:bodyPr/>
                    <a:lstStyle/>
                    <a:p>
                      <a:r>
                        <a:rPr lang="zh-CN" altLang="en-US" dirty="0">
                          <a:solidFill>
                            <a:srgbClr val="0070C0"/>
                          </a:solidFill>
                        </a:rPr>
                        <a:t>向上或向下一行；或左或右一个字符。</a:t>
                      </a:r>
                      <a:endParaRPr lang="en-SG" dirty="0">
                        <a:solidFill>
                          <a:srgbClr val="0070C0"/>
                        </a:solidFill>
                      </a:endParaRPr>
                    </a:p>
                  </a:txBody>
                  <a:tcPr/>
                </a:tc>
                <a:extLst>
                  <a:ext uri="{0D108BD9-81ED-4DB2-BD59-A6C34878D82A}">
                    <a16:rowId xmlns:a16="http://schemas.microsoft.com/office/drawing/2014/main" val="455027516"/>
                  </a:ext>
                </a:extLst>
              </a:tr>
              <a:tr h="519361">
                <a:tc>
                  <a:txBody>
                    <a:bodyPr/>
                    <a:lstStyle/>
                    <a:p>
                      <a:r>
                        <a:rPr lang="en-SG" dirty="0"/>
                        <a:t>Home</a:t>
                      </a:r>
                    </a:p>
                  </a:txBody>
                  <a:tcPr/>
                </a:tc>
                <a:tc>
                  <a:txBody>
                    <a:bodyPr/>
                    <a:lstStyle/>
                    <a:p>
                      <a:r>
                        <a:rPr lang="en-GB" dirty="0"/>
                        <a:t>To the beginning of the current line.</a:t>
                      </a:r>
                      <a:endParaRPr lang="en-SG" dirty="0"/>
                    </a:p>
                  </a:txBody>
                  <a:tcPr/>
                </a:tc>
                <a:tc>
                  <a:txBody>
                    <a:bodyPr/>
                    <a:lstStyle/>
                    <a:p>
                      <a:r>
                        <a:rPr lang="zh-CN" altLang="en-US" dirty="0">
                          <a:solidFill>
                            <a:srgbClr val="0070C0"/>
                          </a:solidFill>
                        </a:rPr>
                        <a:t>到当前行的开头。</a:t>
                      </a:r>
                      <a:endParaRPr lang="en-SG" dirty="0">
                        <a:solidFill>
                          <a:srgbClr val="0070C0"/>
                        </a:solidFill>
                      </a:endParaRPr>
                    </a:p>
                  </a:txBody>
                  <a:tcPr/>
                </a:tc>
                <a:extLst>
                  <a:ext uri="{0D108BD9-81ED-4DB2-BD59-A6C34878D82A}">
                    <a16:rowId xmlns:a16="http://schemas.microsoft.com/office/drawing/2014/main" val="2169631823"/>
                  </a:ext>
                </a:extLst>
              </a:tr>
              <a:tr h="519361">
                <a:tc>
                  <a:txBody>
                    <a:bodyPr/>
                    <a:lstStyle/>
                    <a:p>
                      <a:r>
                        <a:rPr lang="en-SG" dirty="0"/>
                        <a:t>End</a:t>
                      </a:r>
                    </a:p>
                  </a:txBody>
                  <a:tcPr/>
                </a:tc>
                <a:tc>
                  <a:txBody>
                    <a:bodyPr/>
                    <a:lstStyle/>
                    <a:p>
                      <a:r>
                        <a:rPr lang="en-GB" dirty="0"/>
                        <a:t>To the end of the current line</a:t>
                      </a:r>
                      <a:endParaRPr lang="en-SG" dirty="0"/>
                    </a:p>
                  </a:txBody>
                  <a:tcPr/>
                </a:tc>
                <a:tc>
                  <a:txBody>
                    <a:bodyPr/>
                    <a:lstStyle/>
                    <a:p>
                      <a:r>
                        <a:rPr lang="zh-CN" altLang="en-US" dirty="0">
                          <a:solidFill>
                            <a:srgbClr val="0070C0"/>
                          </a:solidFill>
                        </a:rPr>
                        <a:t>到当前行的末尾</a:t>
                      </a:r>
                      <a:endParaRPr lang="en-SG" dirty="0">
                        <a:solidFill>
                          <a:srgbClr val="0070C0"/>
                        </a:solidFill>
                      </a:endParaRPr>
                    </a:p>
                  </a:txBody>
                  <a:tcPr/>
                </a:tc>
                <a:extLst>
                  <a:ext uri="{0D108BD9-81ED-4DB2-BD59-A6C34878D82A}">
                    <a16:rowId xmlns:a16="http://schemas.microsoft.com/office/drawing/2014/main" val="1773983816"/>
                  </a:ext>
                </a:extLst>
              </a:tr>
              <a:tr h="519361">
                <a:tc>
                  <a:txBody>
                    <a:bodyPr/>
                    <a:lstStyle/>
                    <a:p>
                      <a:r>
                        <a:rPr lang="en-SG" dirty="0"/>
                        <a:t>Page Up</a:t>
                      </a:r>
                    </a:p>
                  </a:txBody>
                  <a:tcPr/>
                </a:tc>
                <a:tc>
                  <a:txBody>
                    <a:bodyPr/>
                    <a:lstStyle/>
                    <a:p>
                      <a:r>
                        <a:rPr lang="en-GB" dirty="0"/>
                        <a:t>Up one screen, while also scrolling the page the same distance</a:t>
                      </a:r>
                      <a:endParaRPr lang="en-SG" dirty="0"/>
                    </a:p>
                  </a:txBody>
                  <a:tcPr/>
                </a:tc>
                <a:tc>
                  <a:txBody>
                    <a:bodyPr/>
                    <a:lstStyle/>
                    <a:p>
                      <a:r>
                        <a:rPr lang="zh-CN" altLang="en-US" dirty="0">
                          <a:solidFill>
                            <a:srgbClr val="0070C0"/>
                          </a:solidFill>
                        </a:rPr>
                        <a:t>向上一屏，同时也将页面滚动相同的距离</a:t>
                      </a:r>
                      <a:endParaRPr lang="en-SG" dirty="0">
                        <a:solidFill>
                          <a:srgbClr val="0070C0"/>
                        </a:solidFill>
                      </a:endParaRPr>
                    </a:p>
                  </a:txBody>
                  <a:tcPr/>
                </a:tc>
                <a:extLst>
                  <a:ext uri="{0D108BD9-81ED-4DB2-BD59-A6C34878D82A}">
                    <a16:rowId xmlns:a16="http://schemas.microsoft.com/office/drawing/2014/main" val="2139792030"/>
                  </a:ext>
                </a:extLst>
              </a:tr>
              <a:tr h="519361">
                <a:tc>
                  <a:txBody>
                    <a:bodyPr/>
                    <a:lstStyle/>
                    <a:p>
                      <a:r>
                        <a:rPr lang="en-SG" dirty="0"/>
                        <a:t>Page Down</a:t>
                      </a:r>
                    </a:p>
                  </a:txBody>
                  <a:tcPr/>
                </a:tc>
                <a:tc>
                  <a:txBody>
                    <a:bodyPr/>
                    <a:lstStyle/>
                    <a:p>
                      <a:r>
                        <a:rPr lang="en-GB" dirty="0"/>
                        <a:t>Down one screen, while also scrolling the page the same distance</a:t>
                      </a:r>
                      <a:endParaRPr lang="en-SG" dirty="0"/>
                    </a:p>
                  </a:txBody>
                  <a:tcPr/>
                </a:tc>
                <a:tc>
                  <a:txBody>
                    <a:bodyPr/>
                    <a:lstStyle/>
                    <a:p>
                      <a:r>
                        <a:rPr lang="zh-CN" altLang="en-US" dirty="0">
                          <a:solidFill>
                            <a:srgbClr val="0070C0"/>
                          </a:solidFill>
                        </a:rPr>
                        <a:t>向下一屏，同时也将页面滚动相同的距离</a:t>
                      </a:r>
                      <a:endParaRPr lang="en-SG" dirty="0">
                        <a:solidFill>
                          <a:srgbClr val="0070C0"/>
                        </a:solidFill>
                      </a:endParaRPr>
                    </a:p>
                  </a:txBody>
                  <a:tcPr/>
                </a:tc>
                <a:extLst>
                  <a:ext uri="{0D108BD9-81ED-4DB2-BD59-A6C34878D82A}">
                    <a16:rowId xmlns:a16="http://schemas.microsoft.com/office/drawing/2014/main" val="2379238243"/>
                  </a:ext>
                </a:extLst>
              </a:tr>
            </a:tbl>
          </a:graphicData>
        </a:graphic>
      </p:graphicFrame>
    </p:spTree>
    <p:extLst>
      <p:ext uri="{BB962C8B-B14F-4D97-AF65-F5344CB8AC3E}">
        <p14:creationId xmlns:p14="http://schemas.microsoft.com/office/powerpoint/2010/main" val="32813707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Navigate a Document</a:t>
            </a:r>
          </a:p>
        </p:txBody>
      </p:sp>
      <p:graphicFrame>
        <p:nvGraphicFramePr>
          <p:cNvPr id="2" name="Table 4">
            <a:extLst>
              <a:ext uri="{FF2B5EF4-FFF2-40B4-BE49-F238E27FC236}">
                <a16:creationId xmlns:a16="http://schemas.microsoft.com/office/drawing/2014/main" id="{94C9B1DD-4089-426F-9589-62DB74D6DC31}"/>
              </a:ext>
            </a:extLst>
          </p:cNvPr>
          <p:cNvGraphicFramePr>
            <a:graphicFrameLocks noGrp="1"/>
          </p:cNvGraphicFramePr>
          <p:nvPr>
            <p:extLst>
              <p:ext uri="{D42A27DB-BD31-4B8C-83A1-F6EECF244321}">
                <p14:modId xmlns:p14="http://schemas.microsoft.com/office/powerpoint/2010/main" val="3402641295"/>
              </p:ext>
            </p:extLst>
          </p:nvPr>
        </p:nvGraphicFramePr>
        <p:xfrm>
          <a:off x="462280" y="1197186"/>
          <a:ext cx="11267439" cy="2198163"/>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3022014562"/>
                    </a:ext>
                  </a:extLst>
                </a:gridCol>
                <a:gridCol w="4438226">
                  <a:extLst>
                    <a:ext uri="{9D8B030D-6E8A-4147-A177-3AD203B41FA5}">
                      <a16:colId xmlns:a16="http://schemas.microsoft.com/office/drawing/2014/main" val="1051923289"/>
                    </a:ext>
                  </a:extLst>
                </a:gridCol>
                <a:gridCol w="3755813">
                  <a:extLst>
                    <a:ext uri="{9D8B030D-6E8A-4147-A177-3AD203B41FA5}">
                      <a16:colId xmlns:a16="http://schemas.microsoft.com/office/drawing/2014/main" val="2194185783"/>
                    </a:ext>
                  </a:extLst>
                </a:gridCol>
              </a:tblGrid>
              <a:tr h="519361">
                <a:tc>
                  <a:txBody>
                    <a:bodyPr/>
                    <a:lstStyle/>
                    <a:p>
                      <a:pPr algn="ctr"/>
                      <a:r>
                        <a:rPr lang="en-SG" b="1" dirty="0">
                          <a:solidFill>
                            <a:schemeClr val="bg1"/>
                          </a:solidFill>
                        </a:rPr>
                        <a:t>Press</a:t>
                      </a:r>
                    </a:p>
                  </a:txBody>
                  <a:tcPr>
                    <a:solidFill>
                      <a:srgbClr val="1E81E9"/>
                    </a:solidFill>
                  </a:tcPr>
                </a:tc>
                <a:tc>
                  <a:txBody>
                    <a:bodyPr/>
                    <a:lstStyle/>
                    <a:p>
                      <a:pPr algn="ctr"/>
                      <a:r>
                        <a:rPr lang="en-SG" b="1" dirty="0">
                          <a:solidFill>
                            <a:schemeClr val="bg1"/>
                          </a:solidFill>
                        </a:rPr>
                        <a:t>To move the Insertion Point</a:t>
                      </a:r>
                    </a:p>
                  </a:txBody>
                  <a:tcPr>
                    <a:solidFill>
                      <a:srgbClr val="1E81E9"/>
                    </a:solidFill>
                  </a:tcPr>
                </a:tc>
                <a:tc>
                  <a:txBody>
                    <a:bodyPr/>
                    <a:lstStyle/>
                    <a:p>
                      <a:pPr algn="ctr"/>
                      <a:endParaRPr lang="en-SG" b="1" dirty="0">
                        <a:solidFill>
                          <a:schemeClr val="bg1"/>
                        </a:solidFill>
                      </a:endParaRPr>
                    </a:p>
                  </a:txBody>
                  <a:tcPr>
                    <a:solidFill>
                      <a:srgbClr val="1E81E9"/>
                    </a:solidFill>
                  </a:tcPr>
                </a:tc>
                <a:extLst>
                  <a:ext uri="{0D108BD9-81ED-4DB2-BD59-A6C34878D82A}">
                    <a16:rowId xmlns:a16="http://schemas.microsoft.com/office/drawing/2014/main" val="4112954943"/>
                  </a:ext>
                </a:extLst>
              </a:tr>
              <a:tr h="519361">
                <a:tc>
                  <a:txBody>
                    <a:bodyPr/>
                    <a:lstStyle/>
                    <a:p>
                      <a:r>
                        <a:rPr lang="en-SG" dirty="0"/>
                        <a:t>Ctrl + Arrows (↑↓←→)</a:t>
                      </a:r>
                    </a:p>
                  </a:txBody>
                  <a:tcPr/>
                </a:tc>
                <a:tc>
                  <a:txBody>
                    <a:bodyPr/>
                    <a:lstStyle/>
                    <a:p>
                      <a:r>
                        <a:rPr lang="en-GB" dirty="0"/>
                        <a:t>Up or down one paragraph; or left or right one word.</a:t>
                      </a:r>
                      <a:endParaRPr lang="en-SG" dirty="0"/>
                    </a:p>
                  </a:txBody>
                  <a:tcPr/>
                </a:tc>
                <a:tc>
                  <a:txBody>
                    <a:bodyPr/>
                    <a:lstStyle/>
                    <a:p>
                      <a:r>
                        <a:rPr lang="zh-CN" altLang="en-US" dirty="0">
                          <a:solidFill>
                            <a:srgbClr val="0070C0"/>
                          </a:solidFill>
                        </a:rPr>
                        <a:t>上下一段；或左或右一个字。</a:t>
                      </a:r>
                      <a:endParaRPr lang="en-SG" dirty="0">
                        <a:solidFill>
                          <a:srgbClr val="0070C0"/>
                        </a:solidFill>
                      </a:endParaRPr>
                    </a:p>
                  </a:txBody>
                  <a:tcPr/>
                </a:tc>
                <a:extLst>
                  <a:ext uri="{0D108BD9-81ED-4DB2-BD59-A6C34878D82A}">
                    <a16:rowId xmlns:a16="http://schemas.microsoft.com/office/drawing/2014/main" val="455027516"/>
                  </a:ext>
                </a:extLst>
              </a:tr>
              <a:tr h="519361">
                <a:tc>
                  <a:txBody>
                    <a:bodyPr/>
                    <a:lstStyle/>
                    <a:p>
                      <a:r>
                        <a:rPr lang="en-SG" dirty="0"/>
                        <a:t>Ctrl + Home</a:t>
                      </a:r>
                    </a:p>
                  </a:txBody>
                  <a:tcPr/>
                </a:tc>
                <a:tc>
                  <a:txBody>
                    <a:bodyPr/>
                    <a:lstStyle/>
                    <a:p>
                      <a:r>
                        <a:rPr lang="en-GB" dirty="0"/>
                        <a:t>To the beginning of the document</a:t>
                      </a:r>
                      <a:endParaRPr lang="en-SG" dirty="0"/>
                    </a:p>
                  </a:txBody>
                  <a:tcPr/>
                </a:tc>
                <a:tc>
                  <a:txBody>
                    <a:bodyPr/>
                    <a:lstStyle/>
                    <a:p>
                      <a:r>
                        <a:rPr lang="zh-CN" altLang="en-US" dirty="0">
                          <a:solidFill>
                            <a:srgbClr val="0070C0"/>
                          </a:solidFill>
                        </a:rPr>
                        <a:t>到文档的开头</a:t>
                      </a:r>
                      <a:endParaRPr lang="en-SG" dirty="0">
                        <a:solidFill>
                          <a:srgbClr val="0070C0"/>
                        </a:solidFill>
                      </a:endParaRPr>
                    </a:p>
                  </a:txBody>
                  <a:tcPr/>
                </a:tc>
                <a:extLst>
                  <a:ext uri="{0D108BD9-81ED-4DB2-BD59-A6C34878D82A}">
                    <a16:rowId xmlns:a16="http://schemas.microsoft.com/office/drawing/2014/main" val="2169631823"/>
                  </a:ext>
                </a:extLst>
              </a:tr>
              <a:tr h="519361">
                <a:tc>
                  <a:txBody>
                    <a:bodyPr/>
                    <a:lstStyle/>
                    <a:p>
                      <a:r>
                        <a:rPr lang="en-SG" dirty="0"/>
                        <a:t>Ctrl + End</a:t>
                      </a:r>
                    </a:p>
                  </a:txBody>
                  <a:tcPr/>
                </a:tc>
                <a:tc>
                  <a:txBody>
                    <a:bodyPr/>
                    <a:lstStyle/>
                    <a:p>
                      <a:r>
                        <a:rPr lang="en-GB" dirty="0"/>
                        <a:t>To the end of the document</a:t>
                      </a:r>
                      <a:endParaRPr lang="en-SG" dirty="0"/>
                    </a:p>
                  </a:txBody>
                  <a:tcPr/>
                </a:tc>
                <a:tc>
                  <a:txBody>
                    <a:bodyPr/>
                    <a:lstStyle/>
                    <a:p>
                      <a:r>
                        <a:rPr lang="zh-CN" altLang="en-US" dirty="0">
                          <a:solidFill>
                            <a:srgbClr val="0070C0"/>
                          </a:solidFill>
                        </a:rPr>
                        <a:t>到文件末尾</a:t>
                      </a:r>
                      <a:endParaRPr lang="en-SG" dirty="0">
                        <a:solidFill>
                          <a:srgbClr val="0070C0"/>
                        </a:solidFill>
                      </a:endParaRPr>
                    </a:p>
                  </a:txBody>
                  <a:tcPr/>
                </a:tc>
                <a:extLst>
                  <a:ext uri="{0D108BD9-81ED-4DB2-BD59-A6C34878D82A}">
                    <a16:rowId xmlns:a16="http://schemas.microsoft.com/office/drawing/2014/main" val="1773983816"/>
                  </a:ext>
                </a:extLst>
              </a:tr>
            </a:tbl>
          </a:graphicData>
        </a:graphic>
      </p:graphicFrame>
    </p:spTree>
    <p:extLst>
      <p:ext uri="{BB962C8B-B14F-4D97-AF65-F5344CB8AC3E}">
        <p14:creationId xmlns:p14="http://schemas.microsoft.com/office/powerpoint/2010/main" val="1244709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FEE52-4CBE-4C66-B56E-E9730F10684F}"/>
              </a:ext>
            </a:extLst>
          </p:cNvPr>
          <p:cNvPicPr>
            <a:picLocks noChangeAspect="1"/>
          </p:cNvPicPr>
          <p:nvPr/>
        </p:nvPicPr>
        <p:blipFill>
          <a:blip r:embed="rId2"/>
          <a:stretch>
            <a:fillRect/>
          </a:stretch>
        </p:blipFill>
        <p:spPr>
          <a:xfrm>
            <a:off x="667678"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Scroll in a Document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416320"/>
          </a:xfrm>
          <a:prstGeom prst="rect">
            <a:avLst/>
          </a:prstGeom>
          <a:noFill/>
        </p:spPr>
        <p:txBody>
          <a:bodyPr wrap="square" rtlCol="0">
            <a:spAutoFit/>
          </a:bodyPr>
          <a:lstStyle/>
          <a:p>
            <a:pPr algn="just" fontAlgn="base"/>
            <a:r>
              <a:rPr lang="en-GB" sz="2400" dirty="0"/>
              <a:t>When a document gets long enough, it can be tough to navigate through the whole thing with just the keyboard. You can use the scroll bars on the right and bottom sides of the window to move through the document quickly.</a:t>
            </a:r>
          </a:p>
          <a:p>
            <a:pPr algn="just" fontAlgn="base"/>
            <a:r>
              <a:rPr lang="zh-CN" altLang="en-US" sz="2400" dirty="0">
                <a:solidFill>
                  <a:srgbClr val="0070C0"/>
                </a:solidFill>
              </a:rPr>
              <a:t>当文档变得足够长时，仅靠键盘就很难浏览整个文档。您可以使用窗口右侧和底部的滚动条快速浏览文档。</a:t>
            </a:r>
            <a:endParaRPr lang="en-GB" sz="2400" dirty="0">
              <a:solidFill>
                <a:srgbClr val="0070C0"/>
              </a:solidFill>
            </a:endParaRPr>
          </a:p>
        </p:txBody>
      </p:sp>
    </p:spTree>
    <p:extLst>
      <p:ext uri="{BB962C8B-B14F-4D97-AF65-F5344CB8AC3E}">
        <p14:creationId xmlns:p14="http://schemas.microsoft.com/office/powerpoint/2010/main" val="3983265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12FEE52-4CBE-4C66-B56E-E9730F10684F}"/>
              </a:ext>
            </a:extLst>
          </p:cNvPr>
          <p:cNvPicPr>
            <a:picLocks noChangeAspect="1"/>
          </p:cNvPicPr>
          <p:nvPr/>
        </p:nvPicPr>
        <p:blipFill>
          <a:blip r:embed="rId2"/>
          <a:stretch>
            <a:fillRect/>
          </a:stretch>
        </p:blipFill>
        <p:spPr>
          <a:xfrm>
            <a:off x="667678"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Scroll in a Document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524315"/>
          </a:xfrm>
          <a:prstGeom prst="rect">
            <a:avLst/>
          </a:prstGeom>
          <a:noFill/>
        </p:spPr>
        <p:txBody>
          <a:bodyPr wrap="square" rtlCol="0">
            <a:spAutoFit/>
          </a:bodyPr>
          <a:lstStyle/>
          <a:p>
            <a:pPr algn="just" fontAlgn="base"/>
            <a:r>
              <a:rPr lang="en-GB" sz="2400" dirty="0"/>
              <a:t>Click the arrow buttons at the top, bottom, and sides of the scroll bar to scroll one line at a time. </a:t>
            </a:r>
          </a:p>
          <a:p>
            <a:pPr algn="just" fontAlgn="base"/>
            <a:r>
              <a:rPr lang="zh-CN" altLang="en-US" sz="2400" dirty="0">
                <a:solidFill>
                  <a:srgbClr val="0070C0"/>
                </a:solidFill>
              </a:rPr>
              <a:t>单击滚动条顶部、底部和侧面的箭头按钮，一次滚动一行。</a:t>
            </a:r>
            <a:endParaRPr lang="en-GB" sz="2400" dirty="0">
              <a:solidFill>
                <a:srgbClr val="0070C0"/>
              </a:solidFill>
            </a:endParaRPr>
          </a:p>
          <a:p>
            <a:pPr algn="just" fontAlgn="base"/>
            <a:endParaRPr lang="en-GB" sz="2400" dirty="0"/>
          </a:p>
          <a:p>
            <a:pPr algn="just" fontAlgn="base"/>
            <a:r>
              <a:rPr lang="en-GB" sz="2400" dirty="0"/>
              <a:t>Click and drag a scroll bar to move quickly though a document, releasing it when you’ve reached the page you want.</a:t>
            </a:r>
          </a:p>
          <a:p>
            <a:pPr algn="just" fontAlgn="base"/>
            <a:r>
              <a:rPr lang="zh-CN" altLang="en-US" sz="2400" dirty="0">
                <a:solidFill>
                  <a:srgbClr val="0070C0"/>
                </a:solidFill>
              </a:rPr>
              <a:t>单击并拖动滚动条可在文档中快速移动，到达所需页面时松开滚动条。</a:t>
            </a:r>
            <a:endParaRPr lang="en-GB" sz="2400" dirty="0">
              <a:solidFill>
                <a:srgbClr val="0070C0"/>
              </a:solidFill>
            </a:endParaRPr>
          </a:p>
        </p:txBody>
      </p:sp>
    </p:spTree>
    <p:extLst>
      <p:ext uri="{BB962C8B-B14F-4D97-AF65-F5344CB8AC3E}">
        <p14:creationId xmlns:p14="http://schemas.microsoft.com/office/powerpoint/2010/main" val="12473108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1A4976-DD32-4BD4-ADAC-0567BC982E0D}"/>
              </a:ext>
            </a:extLst>
          </p:cNvPr>
          <p:cNvPicPr>
            <a:picLocks noChangeAspect="1"/>
          </p:cNvPicPr>
          <p:nvPr/>
        </p:nvPicPr>
        <p:blipFill>
          <a:blip r:embed="rId2"/>
          <a:stretch>
            <a:fillRect/>
          </a:stretch>
        </p:blipFill>
        <p:spPr>
          <a:xfrm>
            <a:off x="667679"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Use the Navigation Pane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785652"/>
          </a:xfrm>
          <a:prstGeom prst="rect">
            <a:avLst/>
          </a:prstGeom>
          <a:noFill/>
        </p:spPr>
        <p:txBody>
          <a:bodyPr wrap="square" rtlCol="0">
            <a:spAutoFit/>
          </a:bodyPr>
          <a:lstStyle/>
          <a:p>
            <a:pPr algn="just" fontAlgn="base"/>
            <a:r>
              <a:rPr lang="en-GB" sz="2400" dirty="0"/>
              <a:t>If you have a longer document with multiple pages, or you’ve set up your document into sections with headings, you can use the Navigation Pane to move quickly through sections and pages.</a:t>
            </a:r>
          </a:p>
          <a:p>
            <a:pPr algn="just" fontAlgn="base"/>
            <a:r>
              <a:rPr lang="zh-CN" altLang="en-US" sz="2400" dirty="0">
                <a:solidFill>
                  <a:srgbClr val="0070C0"/>
                </a:solidFill>
              </a:rPr>
              <a:t>如果您有包含多个页面的较长文档，或者您已将文档设置为带有标题的部分，您可以使用导航窗格快速浏览部分和页面</a:t>
            </a:r>
            <a:endParaRPr lang="en-GB" sz="2400" dirty="0">
              <a:solidFill>
                <a:srgbClr val="0070C0"/>
              </a:solidFill>
            </a:endParaRPr>
          </a:p>
        </p:txBody>
      </p:sp>
    </p:spTree>
    <p:extLst>
      <p:ext uri="{BB962C8B-B14F-4D97-AF65-F5344CB8AC3E}">
        <p14:creationId xmlns:p14="http://schemas.microsoft.com/office/powerpoint/2010/main" val="34861811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1A4976-DD32-4BD4-ADAC-0567BC982E0D}"/>
              </a:ext>
            </a:extLst>
          </p:cNvPr>
          <p:cNvPicPr>
            <a:picLocks noChangeAspect="1"/>
          </p:cNvPicPr>
          <p:nvPr/>
        </p:nvPicPr>
        <p:blipFill>
          <a:blip r:embed="rId2"/>
          <a:stretch>
            <a:fillRect/>
          </a:stretch>
        </p:blipFill>
        <p:spPr>
          <a:xfrm>
            <a:off x="667679"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Use the Navigation Pane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262979"/>
          </a:xfrm>
          <a:prstGeom prst="rect">
            <a:avLst/>
          </a:prstGeom>
          <a:noFill/>
        </p:spPr>
        <p:txBody>
          <a:bodyPr wrap="square" rtlCol="0">
            <a:spAutoFit/>
          </a:bodyPr>
          <a:lstStyle/>
          <a:p>
            <a:pPr marL="457200" indent="-457200" algn="just" fontAlgn="base">
              <a:buFont typeface="+mj-lt"/>
              <a:buAutoNum type="arabicPeriod"/>
            </a:pPr>
            <a:r>
              <a:rPr lang="en-GB" sz="2400" dirty="0"/>
              <a:t>Click the View tab on the ribbon. | </a:t>
            </a:r>
            <a:r>
              <a:rPr lang="zh-CN" altLang="en-US" sz="2400" dirty="0">
                <a:solidFill>
                  <a:srgbClr val="0070C0"/>
                </a:solidFill>
              </a:rPr>
              <a:t>单击功能区上的“视图”选项卡</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the Navigation Pane check box in the Show group. | </a:t>
            </a:r>
            <a:r>
              <a:rPr lang="zh-CN" altLang="en-US" sz="2400" dirty="0">
                <a:solidFill>
                  <a:srgbClr val="0070C0"/>
                </a:solidFill>
              </a:rPr>
              <a:t>选中“显示”组中的“导航窗格”复选框。</a:t>
            </a:r>
            <a:endParaRPr lang="en-GB" sz="2400" dirty="0">
              <a:solidFill>
                <a:srgbClr val="0070C0"/>
              </a:solidFill>
            </a:endParaRPr>
          </a:p>
          <a:p>
            <a:pPr marL="457200" indent="-457200" algn="just" fontAlgn="base">
              <a:buFont typeface="+mj-lt"/>
              <a:buAutoNum type="arabicPeriod"/>
            </a:pPr>
            <a:endParaRPr lang="en-GB" sz="2400" dirty="0"/>
          </a:p>
          <a:p>
            <a:pPr algn="just" fontAlgn="base"/>
            <a:r>
              <a:rPr lang="en-GB" sz="2400" dirty="0"/>
              <a:t>The Navigation Pane appears on the left side of the screen, showing headings used in the document. Clicking one will jump to that heading. </a:t>
            </a:r>
          </a:p>
          <a:p>
            <a:pPr algn="just" fontAlgn="base"/>
            <a:r>
              <a:rPr lang="zh-CN" altLang="en-US" sz="2400" dirty="0">
                <a:solidFill>
                  <a:srgbClr val="0070C0"/>
                </a:solidFill>
              </a:rPr>
              <a:t>导航窗格出现在屏幕左侧，显示文档中使用的标题。单击一个将跳转到该标题。</a:t>
            </a:r>
            <a:endParaRPr lang="en-GB" sz="2400" dirty="0">
              <a:solidFill>
                <a:srgbClr val="0070C0"/>
              </a:solidFill>
            </a:endParaRPr>
          </a:p>
        </p:txBody>
      </p:sp>
    </p:spTree>
    <p:extLst>
      <p:ext uri="{BB962C8B-B14F-4D97-AF65-F5344CB8AC3E}">
        <p14:creationId xmlns:p14="http://schemas.microsoft.com/office/powerpoint/2010/main" val="34547406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1A4976-DD32-4BD4-ADAC-0567BC982E0D}"/>
              </a:ext>
            </a:extLst>
          </p:cNvPr>
          <p:cNvPicPr>
            <a:picLocks noChangeAspect="1"/>
          </p:cNvPicPr>
          <p:nvPr/>
        </p:nvPicPr>
        <p:blipFill>
          <a:blip r:embed="rId2"/>
          <a:stretch>
            <a:fillRect/>
          </a:stretch>
        </p:blipFill>
        <p:spPr>
          <a:xfrm>
            <a:off x="667679"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Use the Navigation Pane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262979"/>
          </a:xfrm>
          <a:prstGeom prst="rect">
            <a:avLst/>
          </a:prstGeom>
          <a:noFill/>
        </p:spPr>
        <p:txBody>
          <a:bodyPr wrap="square" rtlCol="0">
            <a:spAutoFit/>
          </a:bodyPr>
          <a:lstStyle/>
          <a:p>
            <a:pPr marL="457200" indent="-457200" algn="just" fontAlgn="base">
              <a:buFont typeface="+mj-lt"/>
              <a:buAutoNum type="arabicPeriod" startAt="3"/>
            </a:pPr>
            <a:r>
              <a:rPr lang="en-GB" sz="2400" dirty="0"/>
              <a:t>Click Pages. | </a:t>
            </a:r>
            <a:r>
              <a:rPr lang="zh-CN" altLang="en-US" sz="2400" dirty="0">
                <a:solidFill>
                  <a:srgbClr val="0070C0"/>
                </a:solidFill>
              </a:rPr>
              <a:t>单击页面。</a:t>
            </a:r>
            <a:endParaRPr lang="en-GB" sz="2400" dirty="0">
              <a:solidFill>
                <a:srgbClr val="0070C0"/>
              </a:solidFill>
            </a:endParaRPr>
          </a:p>
          <a:p>
            <a:pPr algn="just" fontAlgn="base"/>
            <a:endParaRPr lang="en-GB" sz="2400" dirty="0"/>
          </a:p>
          <a:p>
            <a:pPr algn="just" fontAlgn="base"/>
            <a:r>
              <a:rPr lang="en-GB" sz="2400" dirty="0"/>
              <a:t>The Navigation Pane now shows every page in the document, represented by a thumbnail. </a:t>
            </a:r>
          </a:p>
          <a:p>
            <a:pPr algn="just" fontAlgn="base"/>
            <a:r>
              <a:rPr lang="zh-CN" altLang="en-US" sz="2400" dirty="0">
                <a:solidFill>
                  <a:srgbClr val="0070C0"/>
                </a:solidFill>
              </a:rPr>
              <a:t>导航窗格现在显示文档中的每一页，由缩略图表示。</a:t>
            </a:r>
            <a:endParaRPr lang="en-GB" sz="2400" dirty="0">
              <a:solidFill>
                <a:srgbClr val="0070C0"/>
              </a:solidFill>
            </a:endParaRPr>
          </a:p>
          <a:p>
            <a:pPr algn="just" fontAlgn="base"/>
            <a:endParaRPr lang="en-GB" sz="2400" dirty="0"/>
          </a:p>
          <a:p>
            <a:pPr marL="457200" indent="-457200" algn="just" fontAlgn="base">
              <a:buFont typeface="+mj-lt"/>
              <a:buAutoNum type="arabicPeriod" startAt="4"/>
            </a:pPr>
            <a:r>
              <a:rPr lang="en-GB" sz="2400" dirty="0"/>
              <a:t>Click a page in the Navigation Pane. | </a:t>
            </a:r>
            <a:r>
              <a:rPr lang="zh-CN" altLang="en-US" sz="2400" dirty="0">
                <a:solidFill>
                  <a:srgbClr val="0070C0"/>
                </a:solidFill>
              </a:rPr>
              <a:t>单击导航窗格中的页面。</a:t>
            </a:r>
            <a:r>
              <a:rPr lang="en-GB" sz="2400" dirty="0">
                <a:solidFill>
                  <a:srgbClr val="0070C0"/>
                </a:solidFill>
              </a:rPr>
              <a:t> </a:t>
            </a:r>
          </a:p>
          <a:p>
            <a:pPr marL="457200" indent="-457200" algn="just" fontAlgn="base">
              <a:buFont typeface="+mj-lt"/>
              <a:buAutoNum type="arabicPeriod" startAt="4"/>
            </a:pPr>
            <a:endParaRPr lang="en-GB" sz="2400" dirty="0"/>
          </a:p>
          <a:p>
            <a:pPr algn="just" fontAlgn="base"/>
            <a:r>
              <a:rPr lang="en-GB" sz="2400" dirty="0"/>
              <a:t>Word navigates right to the selected page.</a:t>
            </a:r>
          </a:p>
          <a:p>
            <a:pPr algn="just" fontAlgn="base"/>
            <a:r>
              <a:rPr lang="en-GB" sz="2400" dirty="0">
                <a:solidFill>
                  <a:srgbClr val="0070C0"/>
                </a:solidFill>
              </a:rPr>
              <a:t>Word </a:t>
            </a:r>
            <a:r>
              <a:rPr lang="zh-CN" altLang="en-US" sz="2400" dirty="0">
                <a:solidFill>
                  <a:srgbClr val="0070C0"/>
                </a:solidFill>
              </a:rPr>
              <a:t>向右导航到所选页面</a:t>
            </a:r>
            <a:endParaRPr lang="en-GB" sz="2400" dirty="0">
              <a:solidFill>
                <a:srgbClr val="0070C0"/>
              </a:solidFill>
            </a:endParaRPr>
          </a:p>
        </p:txBody>
      </p:sp>
    </p:spTree>
    <p:extLst>
      <p:ext uri="{BB962C8B-B14F-4D97-AF65-F5344CB8AC3E}">
        <p14:creationId xmlns:p14="http://schemas.microsoft.com/office/powerpoint/2010/main" val="38513583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7412B-870E-4799-95D5-39173645E3B2}"/>
              </a:ext>
            </a:extLst>
          </p:cNvPr>
          <p:cNvPicPr>
            <a:picLocks noChangeAspect="1"/>
          </p:cNvPicPr>
          <p:nvPr/>
        </p:nvPicPr>
        <p:blipFill>
          <a:blip r:embed="rId2"/>
          <a:stretch>
            <a:fillRect/>
          </a:stretch>
        </p:blipFill>
        <p:spPr>
          <a:xfrm>
            <a:off x="667680"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Documents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524315"/>
          </a:xfrm>
          <a:prstGeom prst="rect">
            <a:avLst/>
          </a:prstGeom>
          <a:noFill/>
        </p:spPr>
        <p:txBody>
          <a:bodyPr wrap="square" rtlCol="0">
            <a:spAutoFit/>
          </a:bodyPr>
          <a:lstStyle/>
          <a:p>
            <a:pPr algn="just" fontAlgn="base"/>
            <a:r>
              <a:rPr lang="en-GB" sz="2400" dirty="0"/>
              <a:t>There are several ways to change how a document’s contents are displayed on the screen using the </a:t>
            </a:r>
            <a:r>
              <a:rPr lang="en-GB" sz="2400" dirty="0" err="1"/>
              <a:t>preset</a:t>
            </a:r>
            <a:r>
              <a:rPr lang="en-GB" sz="2400" dirty="0"/>
              <a:t> document views. </a:t>
            </a:r>
          </a:p>
          <a:p>
            <a:pPr algn="just" fontAlgn="base"/>
            <a:r>
              <a:rPr lang="zh-CN" altLang="en-US" sz="2400" dirty="0">
                <a:solidFill>
                  <a:srgbClr val="0070C0"/>
                </a:solidFill>
              </a:rPr>
              <a:t>有多种方法可以使用预设的文档视图更改文档内容在屏幕上的显示方式。</a:t>
            </a:r>
            <a:endParaRPr lang="en-GB" sz="2400" dirty="0">
              <a:solidFill>
                <a:srgbClr val="0070C0"/>
              </a:solidFill>
            </a:endParaRPr>
          </a:p>
          <a:p>
            <a:pPr algn="just" fontAlgn="base"/>
            <a:endParaRPr lang="en-GB" sz="2400" dirty="0"/>
          </a:p>
          <a:p>
            <a:pPr algn="just" fontAlgn="base"/>
            <a:r>
              <a:rPr lang="en-GB" sz="2400" dirty="0"/>
              <a:t>You can also zoom in or out to view more or less of the page at a time and view multiple documents at once.</a:t>
            </a:r>
          </a:p>
          <a:p>
            <a:pPr algn="just" fontAlgn="base"/>
            <a:r>
              <a:rPr lang="zh-CN" altLang="en-US" sz="2400" dirty="0">
                <a:solidFill>
                  <a:srgbClr val="0070C0"/>
                </a:solidFill>
              </a:rPr>
              <a:t>您还可以放大或缩小一次查看更多或更少的页面并一次查看多个文档</a:t>
            </a:r>
            <a:endParaRPr lang="en-GB" sz="2400" dirty="0">
              <a:solidFill>
                <a:srgbClr val="0070C0"/>
              </a:solidFill>
            </a:endParaRPr>
          </a:p>
        </p:txBody>
      </p:sp>
    </p:spTree>
    <p:extLst>
      <p:ext uri="{BB962C8B-B14F-4D97-AF65-F5344CB8AC3E}">
        <p14:creationId xmlns:p14="http://schemas.microsoft.com/office/powerpoint/2010/main" val="357363481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7412B-870E-4799-95D5-39173645E3B2}"/>
              </a:ext>
            </a:extLst>
          </p:cNvPr>
          <p:cNvPicPr>
            <a:picLocks noChangeAspect="1"/>
          </p:cNvPicPr>
          <p:nvPr/>
        </p:nvPicPr>
        <p:blipFill>
          <a:blip r:embed="rId2"/>
          <a:stretch>
            <a:fillRect/>
          </a:stretch>
        </p:blipFill>
        <p:spPr>
          <a:xfrm>
            <a:off x="667680"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Documents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632311"/>
          </a:xfrm>
          <a:prstGeom prst="rect">
            <a:avLst/>
          </a:prstGeom>
          <a:noFill/>
        </p:spPr>
        <p:txBody>
          <a:bodyPr wrap="square" rtlCol="0">
            <a:spAutoFit/>
          </a:bodyPr>
          <a:lstStyle/>
          <a:p>
            <a:pPr marL="457200" indent="-457200" algn="just" fontAlgn="base">
              <a:buFont typeface="+mj-lt"/>
              <a:buAutoNum type="arabicPeriod"/>
            </a:pPr>
            <a:r>
              <a:rPr lang="en-GB" sz="2400" dirty="0"/>
              <a:t>Click the View tab. | </a:t>
            </a:r>
            <a:r>
              <a:rPr lang="zh-CN" altLang="en-US" sz="2400" dirty="0">
                <a:solidFill>
                  <a:srgbClr val="0070C0"/>
                </a:solidFill>
              </a:rPr>
              <a:t>单击视图选项卡。</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a view. | </a:t>
            </a:r>
            <a:r>
              <a:rPr lang="zh-CN" altLang="en-US" sz="2400" dirty="0">
                <a:solidFill>
                  <a:srgbClr val="0070C0"/>
                </a:solidFill>
              </a:rPr>
              <a:t>选择一个视图。</a:t>
            </a:r>
            <a:endParaRPr lang="en-GB" sz="2400" dirty="0">
              <a:solidFill>
                <a:srgbClr val="0070C0"/>
              </a:solidFill>
            </a:endParaRPr>
          </a:p>
          <a:p>
            <a:pPr algn="just" fontAlgn="base"/>
            <a:endParaRPr lang="en-GB" sz="2400" dirty="0"/>
          </a:p>
          <a:p>
            <a:pPr algn="just" fontAlgn="base"/>
            <a:r>
              <a:rPr lang="en-GB" sz="2400" dirty="0"/>
              <a:t>Read Mode only shows necessary toolbars, making room for enlarged text and navigational tools. </a:t>
            </a:r>
          </a:p>
          <a:p>
            <a:pPr algn="just" fontAlgn="base"/>
            <a:r>
              <a:rPr lang="zh-CN" altLang="en-US" sz="2400" dirty="0">
                <a:solidFill>
                  <a:srgbClr val="0070C0"/>
                </a:solidFill>
              </a:rPr>
              <a:t>阅读模式只显示必要的工具栏，为放大的文本和导航工具腾出空间。</a:t>
            </a:r>
            <a:endParaRPr lang="en-GB" sz="2400" dirty="0">
              <a:solidFill>
                <a:srgbClr val="0070C0"/>
              </a:solidFill>
            </a:endParaRPr>
          </a:p>
          <a:p>
            <a:pPr algn="just" fontAlgn="base"/>
            <a:endParaRPr lang="en-GB" sz="2400" dirty="0"/>
          </a:p>
          <a:p>
            <a:pPr algn="just" fontAlgn="base"/>
            <a:r>
              <a:rPr lang="en-GB" sz="2400" dirty="0"/>
              <a:t>This view is read-only, so you won’t be able to make edits. </a:t>
            </a:r>
          </a:p>
          <a:p>
            <a:pPr algn="just" fontAlgn="base"/>
            <a:r>
              <a:rPr lang="zh-CN" altLang="en-US" sz="2400" dirty="0">
                <a:solidFill>
                  <a:srgbClr val="0070C0"/>
                </a:solidFill>
              </a:rPr>
              <a:t>此视图是只读的，因此您将无法进行编辑。</a:t>
            </a:r>
            <a:endParaRPr lang="en-GB" sz="2400" dirty="0">
              <a:solidFill>
                <a:srgbClr val="0070C0"/>
              </a:solidFill>
            </a:endParaRPr>
          </a:p>
        </p:txBody>
      </p:sp>
    </p:spTree>
    <p:extLst>
      <p:ext uri="{BB962C8B-B14F-4D97-AF65-F5344CB8AC3E}">
        <p14:creationId xmlns:p14="http://schemas.microsoft.com/office/powerpoint/2010/main" val="310736163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7412B-870E-4799-95D5-39173645E3B2}"/>
              </a:ext>
            </a:extLst>
          </p:cNvPr>
          <p:cNvPicPr>
            <a:picLocks noChangeAspect="1"/>
          </p:cNvPicPr>
          <p:nvPr/>
        </p:nvPicPr>
        <p:blipFill>
          <a:blip r:embed="rId2"/>
          <a:stretch>
            <a:fillRect/>
          </a:stretch>
        </p:blipFill>
        <p:spPr>
          <a:xfrm>
            <a:off x="667680"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Documents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262979"/>
          </a:xfrm>
          <a:prstGeom prst="rect">
            <a:avLst/>
          </a:prstGeom>
          <a:noFill/>
        </p:spPr>
        <p:txBody>
          <a:bodyPr wrap="square" rtlCol="0">
            <a:spAutoFit/>
          </a:bodyPr>
          <a:lstStyle/>
          <a:p>
            <a:pPr marL="457200" indent="-457200" algn="just" fontAlgn="base">
              <a:buFont typeface="+mj-lt"/>
              <a:buAutoNum type="arabicPeriod"/>
            </a:pPr>
            <a:r>
              <a:rPr lang="en-GB" sz="2400" dirty="0"/>
              <a:t>Click the View tab. | </a:t>
            </a:r>
            <a:r>
              <a:rPr lang="zh-CN" altLang="en-US" sz="2400" dirty="0">
                <a:solidFill>
                  <a:srgbClr val="0070C0"/>
                </a:solidFill>
              </a:rPr>
              <a:t>单击视图选项卡。</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a view. | </a:t>
            </a:r>
            <a:r>
              <a:rPr lang="zh-CN" altLang="en-US" sz="2400" dirty="0">
                <a:solidFill>
                  <a:srgbClr val="0070C0"/>
                </a:solidFill>
              </a:rPr>
              <a:t>选择一个视图。</a:t>
            </a:r>
            <a:endParaRPr lang="en-GB" sz="2400" dirty="0">
              <a:solidFill>
                <a:srgbClr val="0070C0"/>
              </a:solidFill>
            </a:endParaRPr>
          </a:p>
          <a:p>
            <a:pPr algn="just" fontAlgn="base"/>
            <a:endParaRPr lang="en-GB" sz="2400" dirty="0"/>
          </a:p>
          <a:p>
            <a:pPr algn="just" fontAlgn="base"/>
            <a:r>
              <a:rPr lang="en-GB" sz="2400" dirty="0"/>
              <a:t>Print Layout view displays your document as it will appear when printed. </a:t>
            </a:r>
          </a:p>
          <a:p>
            <a:pPr algn="just" fontAlgn="base"/>
            <a:r>
              <a:rPr lang="zh-CN" altLang="en-US" sz="2400" dirty="0">
                <a:solidFill>
                  <a:srgbClr val="0070C0"/>
                </a:solidFill>
              </a:rPr>
              <a:t>打印版面视图显示您的文档，就像打印时一样。</a:t>
            </a:r>
            <a:endParaRPr lang="en-GB" sz="2400" dirty="0">
              <a:solidFill>
                <a:srgbClr val="0070C0"/>
              </a:solidFill>
            </a:endParaRPr>
          </a:p>
          <a:p>
            <a:pPr algn="just" fontAlgn="base"/>
            <a:endParaRPr lang="en-GB" sz="2400" dirty="0"/>
          </a:p>
          <a:p>
            <a:pPr algn="just" fontAlgn="base"/>
            <a:r>
              <a:rPr lang="en-GB" sz="2400" dirty="0"/>
              <a:t>It’s best for working in documents with advanced formatting. </a:t>
            </a:r>
          </a:p>
          <a:p>
            <a:pPr algn="just" fontAlgn="base"/>
            <a:r>
              <a:rPr lang="zh-CN" altLang="en-US" sz="2400" dirty="0">
                <a:solidFill>
                  <a:srgbClr val="0070C0"/>
                </a:solidFill>
              </a:rPr>
              <a:t>最适合处理具有高级格式的文档</a:t>
            </a:r>
            <a:r>
              <a:rPr lang="zh-CN" altLang="en-US" sz="2400" dirty="0"/>
              <a:t>。</a:t>
            </a:r>
            <a:endParaRPr lang="en-GB" sz="2400" dirty="0"/>
          </a:p>
        </p:txBody>
      </p:sp>
    </p:spTree>
    <p:extLst>
      <p:ext uri="{BB962C8B-B14F-4D97-AF65-F5344CB8AC3E}">
        <p14:creationId xmlns:p14="http://schemas.microsoft.com/office/powerpoint/2010/main" val="273093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Understand the Screen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2677656"/>
          </a:xfrm>
          <a:prstGeom prst="rect">
            <a:avLst/>
          </a:prstGeom>
          <a:noFill/>
        </p:spPr>
        <p:txBody>
          <a:bodyPr wrap="square" rtlCol="0">
            <a:spAutoFit/>
          </a:bodyPr>
          <a:lstStyle/>
          <a:p>
            <a:pPr algn="just" fontAlgn="base"/>
            <a:r>
              <a:rPr lang="en-GB" sz="2400" dirty="0"/>
              <a:t>Title Bar: Displays the name of the current file.</a:t>
            </a:r>
          </a:p>
          <a:p>
            <a:pPr algn="just" fontAlgn="base"/>
            <a:r>
              <a:rPr lang="zh-CN" altLang="en-US" sz="2400" dirty="0">
                <a:solidFill>
                  <a:srgbClr val="0070C0"/>
                </a:solidFill>
              </a:rPr>
              <a:t>标题栏：显示当前文件的名称。</a:t>
            </a:r>
            <a:endParaRPr lang="en-GB" sz="2400" dirty="0">
              <a:solidFill>
                <a:srgbClr val="0070C0"/>
              </a:solidFill>
            </a:endParaRPr>
          </a:p>
          <a:p>
            <a:pPr algn="just" fontAlgn="base"/>
            <a:endParaRPr lang="en-GB" sz="2400" dirty="0"/>
          </a:p>
          <a:p>
            <a:pPr algn="just" fontAlgn="base"/>
            <a:endParaRPr lang="en-GB" sz="2400" dirty="0">
              <a:solidFill>
                <a:srgbClr val="0A0A23"/>
              </a:solidFill>
            </a:endParaRPr>
          </a:p>
          <a:p>
            <a:pPr algn="just" fontAlgn="base"/>
            <a:endParaRPr lang="en-GB" sz="2400" dirty="0">
              <a:solidFill>
                <a:srgbClr val="0A0A23"/>
              </a:solidFill>
            </a:endParaRPr>
          </a:p>
        </p:txBody>
      </p:sp>
      <p:pic>
        <p:nvPicPr>
          <p:cNvPr id="7" name="Picture 6">
            <a:extLst>
              <a:ext uri="{FF2B5EF4-FFF2-40B4-BE49-F238E27FC236}">
                <a16:creationId xmlns:a16="http://schemas.microsoft.com/office/drawing/2014/main" id="{C6B38078-599E-40A2-8CF7-E65124DB2791}"/>
              </a:ext>
            </a:extLst>
          </p:cNvPr>
          <p:cNvPicPr>
            <a:picLocks noChangeAspect="1"/>
          </p:cNvPicPr>
          <p:nvPr/>
        </p:nvPicPr>
        <p:blipFill>
          <a:blip r:embed="rId2"/>
          <a:stretch>
            <a:fillRect/>
          </a:stretch>
        </p:blipFill>
        <p:spPr>
          <a:xfrm>
            <a:off x="565720" y="902280"/>
            <a:ext cx="7536745" cy="5418622"/>
          </a:xfrm>
          <a:prstGeom prst="rect">
            <a:avLst/>
          </a:prstGeom>
        </p:spPr>
      </p:pic>
    </p:spTree>
    <p:extLst>
      <p:ext uri="{BB962C8B-B14F-4D97-AF65-F5344CB8AC3E}">
        <p14:creationId xmlns:p14="http://schemas.microsoft.com/office/powerpoint/2010/main" val="37246249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7412B-870E-4799-95D5-39173645E3B2}"/>
              </a:ext>
            </a:extLst>
          </p:cNvPr>
          <p:cNvPicPr>
            <a:picLocks noChangeAspect="1"/>
          </p:cNvPicPr>
          <p:nvPr/>
        </p:nvPicPr>
        <p:blipFill>
          <a:blip r:embed="rId2"/>
          <a:stretch>
            <a:fillRect/>
          </a:stretch>
        </p:blipFill>
        <p:spPr>
          <a:xfrm>
            <a:off x="667680"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Documents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524315"/>
          </a:xfrm>
          <a:prstGeom prst="rect">
            <a:avLst/>
          </a:prstGeom>
          <a:noFill/>
        </p:spPr>
        <p:txBody>
          <a:bodyPr wrap="square" rtlCol="0">
            <a:spAutoFit/>
          </a:bodyPr>
          <a:lstStyle/>
          <a:p>
            <a:pPr marL="457200" indent="-457200" algn="just" fontAlgn="base">
              <a:buFont typeface="+mj-lt"/>
              <a:buAutoNum type="arabicPeriod"/>
            </a:pPr>
            <a:r>
              <a:rPr lang="en-GB" sz="2400" dirty="0"/>
              <a:t>Click the View tab. | </a:t>
            </a:r>
            <a:r>
              <a:rPr lang="zh-CN" altLang="en-US" sz="2400" dirty="0">
                <a:solidFill>
                  <a:srgbClr val="0070C0"/>
                </a:solidFill>
              </a:rPr>
              <a:t>单击视图选项卡。</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a view. | </a:t>
            </a:r>
            <a:r>
              <a:rPr lang="zh-CN" altLang="en-US" sz="2400" dirty="0">
                <a:solidFill>
                  <a:srgbClr val="0070C0"/>
                </a:solidFill>
              </a:rPr>
              <a:t>选择一个视图。</a:t>
            </a:r>
            <a:endParaRPr lang="en-GB" sz="2400" dirty="0">
              <a:solidFill>
                <a:srgbClr val="0070C0"/>
              </a:solidFill>
            </a:endParaRPr>
          </a:p>
          <a:p>
            <a:pPr algn="just" fontAlgn="base"/>
            <a:endParaRPr lang="en-GB" sz="2400" dirty="0"/>
          </a:p>
          <a:p>
            <a:pPr algn="just" fontAlgn="base"/>
            <a:r>
              <a:rPr lang="en-GB" sz="2400" dirty="0"/>
              <a:t>Web Layout view shows backgrounds, wraps text to fit inside the window, and positions graphics just as they are in a web browser. </a:t>
            </a:r>
          </a:p>
          <a:p>
            <a:pPr algn="just" fontAlgn="base"/>
            <a:r>
              <a:rPr lang="en-US" altLang="zh-CN" sz="2400" dirty="0">
                <a:solidFill>
                  <a:srgbClr val="0070C0"/>
                </a:solidFill>
              </a:rPr>
              <a:t>Web </a:t>
            </a:r>
            <a:r>
              <a:rPr lang="zh-CN" altLang="en-US" sz="2400" dirty="0">
                <a:solidFill>
                  <a:srgbClr val="0070C0"/>
                </a:solidFill>
              </a:rPr>
              <a:t>布局视图显示背景，将文本换行以适应窗口，并像在 </a:t>
            </a:r>
            <a:r>
              <a:rPr lang="en-US" altLang="zh-CN" sz="2400" dirty="0">
                <a:solidFill>
                  <a:srgbClr val="0070C0"/>
                </a:solidFill>
              </a:rPr>
              <a:t>Web </a:t>
            </a:r>
            <a:r>
              <a:rPr lang="zh-CN" altLang="en-US" sz="2400" dirty="0">
                <a:solidFill>
                  <a:srgbClr val="0070C0"/>
                </a:solidFill>
              </a:rPr>
              <a:t>浏览器中一样定位图形。</a:t>
            </a:r>
            <a:endParaRPr lang="en-GB" sz="2400" dirty="0">
              <a:solidFill>
                <a:srgbClr val="0070C0"/>
              </a:solidFill>
            </a:endParaRPr>
          </a:p>
        </p:txBody>
      </p:sp>
    </p:spTree>
    <p:extLst>
      <p:ext uri="{BB962C8B-B14F-4D97-AF65-F5344CB8AC3E}">
        <p14:creationId xmlns:p14="http://schemas.microsoft.com/office/powerpoint/2010/main" val="211830602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7412B-870E-4799-95D5-39173645E3B2}"/>
              </a:ext>
            </a:extLst>
          </p:cNvPr>
          <p:cNvPicPr>
            <a:picLocks noChangeAspect="1"/>
          </p:cNvPicPr>
          <p:nvPr/>
        </p:nvPicPr>
        <p:blipFill>
          <a:blip r:embed="rId2"/>
          <a:stretch>
            <a:fillRect/>
          </a:stretch>
        </p:blipFill>
        <p:spPr>
          <a:xfrm>
            <a:off x="667680"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Documents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416320"/>
          </a:xfrm>
          <a:prstGeom prst="rect">
            <a:avLst/>
          </a:prstGeom>
          <a:noFill/>
        </p:spPr>
        <p:txBody>
          <a:bodyPr wrap="square" rtlCol="0">
            <a:spAutoFit/>
          </a:bodyPr>
          <a:lstStyle/>
          <a:p>
            <a:pPr marL="457200" indent="-457200" algn="just" fontAlgn="base">
              <a:buFont typeface="+mj-lt"/>
              <a:buAutoNum type="arabicPeriod"/>
            </a:pPr>
            <a:r>
              <a:rPr lang="en-GB" sz="2400" dirty="0"/>
              <a:t>Click the View tab. | </a:t>
            </a:r>
            <a:r>
              <a:rPr lang="zh-CN" altLang="en-US" sz="2400" dirty="0">
                <a:solidFill>
                  <a:srgbClr val="0070C0"/>
                </a:solidFill>
              </a:rPr>
              <a:t>单击视图选项卡。</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a view. | </a:t>
            </a:r>
            <a:r>
              <a:rPr lang="zh-CN" altLang="en-US" sz="2400" dirty="0">
                <a:solidFill>
                  <a:srgbClr val="0070C0"/>
                </a:solidFill>
              </a:rPr>
              <a:t>选择一个视图。</a:t>
            </a:r>
            <a:endParaRPr lang="en-GB" sz="2400" dirty="0">
              <a:solidFill>
                <a:srgbClr val="0070C0"/>
              </a:solidFill>
            </a:endParaRPr>
          </a:p>
          <a:p>
            <a:pPr algn="just" fontAlgn="base"/>
            <a:endParaRPr lang="en-GB" sz="2400" dirty="0"/>
          </a:p>
          <a:p>
            <a:pPr algn="just" fontAlgn="base"/>
            <a:r>
              <a:rPr lang="en-GB" sz="2400" dirty="0"/>
              <a:t>Outline view displays your document in classic outline form. </a:t>
            </a:r>
          </a:p>
          <a:p>
            <a:pPr algn="just" fontAlgn="base"/>
            <a:r>
              <a:rPr lang="zh-CN" altLang="en-US" sz="2400" dirty="0">
                <a:solidFill>
                  <a:srgbClr val="0070C0"/>
                </a:solidFill>
              </a:rPr>
              <a:t>大纲视图以经典大纲形式显示您的文档。</a:t>
            </a:r>
            <a:endParaRPr lang="en-GB" sz="2400" dirty="0">
              <a:solidFill>
                <a:srgbClr val="0070C0"/>
              </a:solidFill>
            </a:endParaRPr>
          </a:p>
        </p:txBody>
      </p:sp>
    </p:spTree>
    <p:extLst>
      <p:ext uri="{BB962C8B-B14F-4D97-AF65-F5344CB8AC3E}">
        <p14:creationId xmlns:p14="http://schemas.microsoft.com/office/powerpoint/2010/main" val="212068742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17412B-870E-4799-95D5-39173645E3B2}"/>
              </a:ext>
            </a:extLst>
          </p:cNvPr>
          <p:cNvPicPr>
            <a:picLocks noChangeAspect="1"/>
          </p:cNvPicPr>
          <p:nvPr/>
        </p:nvPicPr>
        <p:blipFill>
          <a:blip r:embed="rId2"/>
          <a:stretch>
            <a:fillRect/>
          </a:stretch>
        </p:blipFill>
        <p:spPr>
          <a:xfrm>
            <a:off x="667680"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Documents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154984"/>
          </a:xfrm>
          <a:prstGeom prst="rect">
            <a:avLst/>
          </a:prstGeom>
          <a:noFill/>
        </p:spPr>
        <p:txBody>
          <a:bodyPr wrap="square" rtlCol="0">
            <a:spAutoFit/>
          </a:bodyPr>
          <a:lstStyle/>
          <a:p>
            <a:pPr marL="457200" indent="-457200" algn="just" fontAlgn="base">
              <a:buFont typeface="+mj-lt"/>
              <a:buAutoNum type="arabicPeriod"/>
            </a:pPr>
            <a:r>
              <a:rPr lang="en-GB" sz="2400" dirty="0"/>
              <a:t>Click the View tab. | </a:t>
            </a:r>
            <a:r>
              <a:rPr lang="zh-CN" altLang="en-US" sz="2400" dirty="0">
                <a:solidFill>
                  <a:srgbClr val="0070C0"/>
                </a:solidFill>
              </a:rPr>
              <a:t>单击视图选项卡。</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Select a view. | </a:t>
            </a:r>
            <a:r>
              <a:rPr lang="zh-CN" altLang="en-US" sz="2400" dirty="0">
                <a:solidFill>
                  <a:srgbClr val="0070C0"/>
                </a:solidFill>
              </a:rPr>
              <a:t>选择一个视图。</a:t>
            </a:r>
            <a:endParaRPr lang="en-GB" sz="2400" dirty="0">
              <a:solidFill>
                <a:srgbClr val="0070C0"/>
              </a:solidFill>
            </a:endParaRPr>
          </a:p>
          <a:p>
            <a:pPr algn="just" fontAlgn="base"/>
            <a:endParaRPr lang="en-GB" sz="2400" dirty="0"/>
          </a:p>
          <a:p>
            <a:pPr algn="just" fontAlgn="base"/>
            <a:r>
              <a:rPr lang="en-GB" sz="2400" dirty="0"/>
              <a:t>Draft view works well for most simple word-processing tasks, such as typing, editing, and simple formatting. </a:t>
            </a:r>
          </a:p>
          <a:p>
            <a:pPr algn="just" fontAlgn="base"/>
            <a:r>
              <a:rPr lang="zh-CN" altLang="en-US" sz="2400" dirty="0">
                <a:solidFill>
                  <a:srgbClr val="0070C0"/>
                </a:solidFill>
              </a:rPr>
              <a:t>草稿视图适用于大多数简单的文字处理任务，例如打字、编辑和简单的格式设置。</a:t>
            </a:r>
            <a:endParaRPr lang="en-GB" sz="2400" dirty="0">
              <a:solidFill>
                <a:srgbClr val="0070C0"/>
              </a:solidFill>
            </a:endParaRPr>
          </a:p>
        </p:txBody>
      </p:sp>
    </p:spTree>
    <p:extLst>
      <p:ext uri="{BB962C8B-B14F-4D97-AF65-F5344CB8AC3E}">
        <p14:creationId xmlns:p14="http://schemas.microsoft.com/office/powerpoint/2010/main" val="37402400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a:extLst>
              <a:ext uri="{FF2B5EF4-FFF2-40B4-BE49-F238E27FC236}">
                <a16:creationId xmlns:a16="http://schemas.microsoft.com/office/drawing/2014/main" id="{5F9B6617-27DF-4AFB-A32C-21B41E92DE4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681" y="832991"/>
            <a:ext cx="5980570" cy="430170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Documents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524315"/>
          </a:xfrm>
          <a:prstGeom prst="rect">
            <a:avLst/>
          </a:prstGeom>
          <a:noFill/>
        </p:spPr>
        <p:txBody>
          <a:bodyPr wrap="square" rtlCol="0">
            <a:spAutoFit/>
          </a:bodyPr>
          <a:lstStyle/>
          <a:p>
            <a:pPr algn="just" fontAlgn="base"/>
            <a:r>
              <a:rPr lang="en-GB" sz="2400" dirty="0"/>
              <a:t>Does not display advanced formatting, such as page boundaries, headers and footers, or floating pictures.</a:t>
            </a:r>
          </a:p>
          <a:p>
            <a:pPr algn="just" fontAlgn="base"/>
            <a:r>
              <a:rPr lang="zh-CN" altLang="en-US" sz="2400" dirty="0">
                <a:solidFill>
                  <a:srgbClr val="0070C0"/>
                </a:solidFill>
              </a:rPr>
              <a:t>不显示高级格式，例如页面边界、页眉和页脚或浮动图片。</a:t>
            </a:r>
            <a:endParaRPr lang="en-GB" sz="2400" dirty="0">
              <a:solidFill>
                <a:srgbClr val="0070C0"/>
              </a:solidFill>
            </a:endParaRPr>
          </a:p>
          <a:p>
            <a:pPr algn="just" fontAlgn="base"/>
            <a:endParaRPr lang="en-GB" sz="2400" dirty="0"/>
          </a:p>
          <a:p>
            <a:pPr algn="just" fontAlgn="base"/>
            <a:r>
              <a:rPr lang="en-GB" sz="2400" dirty="0"/>
              <a:t>You can also quickly access Read Mode, Print Layout, and Web Layout views from the View buttons in the status bar.</a:t>
            </a:r>
          </a:p>
          <a:p>
            <a:pPr algn="just" fontAlgn="base"/>
            <a:r>
              <a:rPr lang="zh-CN" altLang="en-US" sz="2400" dirty="0">
                <a:solidFill>
                  <a:srgbClr val="0070C0"/>
                </a:solidFill>
              </a:rPr>
              <a:t>您还可以从状态栏中的“查看”按钮快速访问阅读模式、打印布局和 </a:t>
            </a:r>
            <a:r>
              <a:rPr lang="en-US" altLang="zh-CN" sz="2400" dirty="0">
                <a:solidFill>
                  <a:srgbClr val="0070C0"/>
                </a:solidFill>
              </a:rPr>
              <a:t>Web </a:t>
            </a:r>
            <a:r>
              <a:rPr lang="zh-CN" altLang="en-US" sz="2400" dirty="0">
                <a:solidFill>
                  <a:srgbClr val="0070C0"/>
                </a:solidFill>
              </a:rPr>
              <a:t>布局视图。</a:t>
            </a:r>
            <a:endParaRPr lang="en-GB" sz="2400" dirty="0">
              <a:solidFill>
                <a:srgbClr val="0070C0"/>
              </a:solidFill>
            </a:endParaRPr>
          </a:p>
        </p:txBody>
      </p:sp>
    </p:spTree>
    <p:extLst>
      <p:ext uri="{BB962C8B-B14F-4D97-AF65-F5344CB8AC3E}">
        <p14:creationId xmlns:p14="http://schemas.microsoft.com/office/powerpoint/2010/main" val="8893670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E609D-0066-4622-AD05-AD1C39C05F98}"/>
              </a:ext>
            </a:extLst>
          </p:cNvPr>
          <p:cNvPicPr>
            <a:picLocks noChangeAspect="1"/>
          </p:cNvPicPr>
          <p:nvPr/>
        </p:nvPicPr>
        <p:blipFill>
          <a:blip r:embed="rId2"/>
          <a:stretch>
            <a:fillRect/>
          </a:stretch>
        </p:blipFill>
        <p:spPr>
          <a:xfrm>
            <a:off x="667682"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Zoom</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893647"/>
          </a:xfrm>
          <a:prstGeom prst="rect">
            <a:avLst/>
          </a:prstGeom>
          <a:noFill/>
        </p:spPr>
        <p:txBody>
          <a:bodyPr wrap="square" rtlCol="0">
            <a:spAutoFit/>
          </a:bodyPr>
          <a:lstStyle/>
          <a:p>
            <a:pPr algn="just" fontAlgn="base"/>
            <a:r>
              <a:rPr lang="en-GB" sz="2400" dirty="0"/>
              <a:t>Sometimes it is helpful to make a document appear larger on the computer’s screen, especially if you have a small monitor or poor eyesight. </a:t>
            </a:r>
          </a:p>
          <a:p>
            <a:pPr algn="just" fontAlgn="base"/>
            <a:r>
              <a:rPr lang="zh-CN" altLang="en-US" sz="2400" dirty="0">
                <a:solidFill>
                  <a:srgbClr val="0070C0"/>
                </a:solidFill>
              </a:rPr>
              <a:t>有时，使文档在计算机屏幕上显得更大是有帮助的，尤其是当您的显示器较小或视力不佳时。</a:t>
            </a:r>
            <a:endParaRPr lang="en-SG" altLang="zh-CN" sz="2400" dirty="0">
              <a:solidFill>
                <a:srgbClr val="0070C0"/>
              </a:solidFill>
            </a:endParaRPr>
          </a:p>
          <a:p>
            <a:pPr algn="just" fontAlgn="base"/>
            <a:endParaRPr lang="en-GB" sz="2400" dirty="0"/>
          </a:p>
          <a:p>
            <a:pPr algn="just" fontAlgn="base"/>
            <a:r>
              <a:rPr lang="en-GB" sz="2400" dirty="0"/>
              <a:t>It can also be helpful to zoom out so that you can see how the whole document looks.</a:t>
            </a:r>
          </a:p>
          <a:p>
            <a:pPr algn="just" fontAlgn="base"/>
            <a:r>
              <a:rPr lang="zh-CN" altLang="en-US" sz="2400" dirty="0">
                <a:solidFill>
                  <a:srgbClr val="0070C0"/>
                </a:solidFill>
              </a:rPr>
              <a:t>缩小也很有帮助，以便您可以看到整个文档的外观</a:t>
            </a:r>
            <a:endParaRPr lang="en-GB" sz="2400" dirty="0">
              <a:solidFill>
                <a:srgbClr val="0070C0"/>
              </a:solidFill>
            </a:endParaRPr>
          </a:p>
        </p:txBody>
      </p:sp>
    </p:spTree>
    <p:extLst>
      <p:ext uri="{BB962C8B-B14F-4D97-AF65-F5344CB8AC3E}">
        <p14:creationId xmlns:p14="http://schemas.microsoft.com/office/powerpoint/2010/main" val="3952529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E609D-0066-4622-AD05-AD1C39C05F98}"/>
              </a:ext>
            </a:extLst>
          </p:cNvPr>
          <p:cNvPicPr>
            <a:picLocks noChangeAspect="1"/>
          </p:cNvPicPr>
          <p:nvPr/>
        </p:nvPicPr>
        <p:blipFill>
          <a:blip r:embed="rId2"/>
          <a:stretch>
            <a:fillRect/>
          </a:stretch>
        </p:blipFill>
        <p:spPr>
          <a:xfrm>
            <a:off x="667682"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Zoom</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524315"/>
          </a:xfrm>
          <a:prstGeom prst="rect">
            <a:avLst/>
          </a:prstGeom>
          <a:noFill/>
        </p:spPr>
        <p:txBody>
          <a:bodyPr wrap="square" rtlCol="0">
            <a:spAutoFit/>
          </a:bodyPr>
          <a:lstStyle/>
          <a:p>
            <a:pPr marL="457200" indent="-457200" algn="just" fontAlgn="base">
              <a:buFont typeface="+mj-lt"/>
              <a:buAutoNum type="arabicPeriod"/>
            </a:pPr>
            <a:r>
              <a:rPr lang="en-GB" sz="2400" dirty="0"/>
              <a:t>Click the Zoom In or Zoom Out buttons on the status bar. The page zooms in or out. | </a:t>
            </a:r>
            <a:r>
              <a:rPr lang="zh-CN" altLang="en-US" sz="2400" dirty="0">
                <a:solidFill>
                  <a:srgbClr val="0070C0"/>
                </a:solidFill>
              </a:rPr>
              <a:t>单击状态栏上的放大或缩小按钮。页面放大或缩小</a:t>
            </a:r>
            <a:r>
              <a:rPr lang="zh-CN" altLang="en-US" sz="2400" dirty="0"/>
              <a:t>。</a:t>
            </a:r>
            <a:endParaRPr lang="en-GB" sz="2400" dirty="0"/>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and drag the zoom slider to adjust the zoom level. Using the zoom slider is a more precise way to adjust the zoom on your document. |</a:t>
            </a:r>
            <a:r>
              <a:rPr lang="zh-CN" altLang="en-US" sz="2400" dirty="0">
                <a:solidFill>
                  <a:srgbClr val="0070C0"/>
                </a:solidFill>
              </a:rPr>
              <a:t>单击并拖动缩放滑块以调整缩放级别。使用缩放滑块可以更精确地调整文档的缩放比例。</a:t>
            </a:r>
            <a:endParaRPr lang="en-GB" sz="2400" dirty="0">
              <a:solidFill>
                <a:srgbClr val="0070C0"/>
              </a:solidFill>
            </a:endParaRPr>
          </a:p>
        </p:txBody>
      </p:sp>
    </p:spTree>
    <p:extLst>
      <p:ext uri="{BB962C8B-B14F-4D97-AF65-F5344CB8AC3E}">
        <p14:creationId xmlns:p14="http://schemas.microsoft.com/office/powerpoint/2010/main" val="25034560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E609D-0066-4622-AD05-AD1C39C05F98}"/>
              </a:ext>
            </a:extLst>
          </p:cNvPr>
          <p:cNvPicPr>
            <a:picLocks noChangeAspect="1"/>
          </p:cNvPicPr>
          <p:nvPr/>
        </p:nvPicPr>
        <p:blipFill>
          <a:blip r:embed="rId2"/>
          <a:stretch>
            <a:fillRect/>
          </a:stretch>
        </p:blipFill>
        <p:spPr>
          <a:xfrm>
            <a:off x="667682"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Zoom</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524315"/>
          </a:xfrm>
          <a:prstGeom prst="rect">
            <a:avLst/>
          </a:prstGeom>
          <a:noFill/>
        </p:spPr>
        <p:txBody>
          <a:bodyPr wrap="square" rtlCol="0">
            <a:spAutoFit/>
          </a:bodyPr>
          <a:lstStyle/>
          <a:p>
            <a:pPr marL="457200" indent="-457200" algn="just" fontAlgn="base">
              <a:buFont typeface="+mj-lt"/>
              <a:buAutoNum type="arabicPeriod" startAt="3"/>
            </a:pPr>
            <a:r>
              <a:rPr lang="en-GB" sz="2400" dirty="0"/>
              <a:t>Click one of the options in the Zoom group on the View tab of the ribbon to control the zoom level further. | </a:t>
            </a:r>
            <a:r>
              <a:rPr lang="zh-CN" altLang="en-US" sz="2400" dirty="0">
                <a:solidFill>
                  <a:srgbClr val="0070C0"/>
                </a:solidFill>
              </a:rPr>
              <a:t>单击功能区“视图”选项卡上“缩放”组中的选项之一以进一步控制缩放级别。</a:t>
            </a:r>
            <a:endParaRPr lang="en-GB" sz="2400" dirty="0">
              <a:solidFill>
                <a:srgbClr val="0070C0"/>
              </a:solidFill>
            </a:endParaRPr>
          </a:p>
          <a:p>
            <a:pPr algn="just" fontAlgn="base"/>
            <a:endParaRPr lang="en-GB" sz="2400" dirty="0"/>
          </a:p>
          <a:p>
            <a:pPr algn="just" fontAlgn="base"/>
            <a:r>
              <a:rPr lang="en-GB" sz="2400" dirty="0"/>
              <a:t>Click the Zoom button to open the Zoom dialog box, where you can specify a zoom level. </a:t>
            </a:r>
          </a:p>
          <a:p>
            <a:pPr algn="just" fontAlgn="base"/>
            <a:r>
              <a:rPr lang="zh-CN" altLang="en-US" sz="2400" dirty="0">
                <a:solidFill>
                  <a:srgbClr val="0070C0"/>
                </a:solidFill>
              </a:rPr>
              <a:t>单击缩放按钮打开缩放对话框，您可以在其中指定缩放级别。</a:t>
            </a:r>
            <a:endParaRPr lang="en-GB" sz="2400" dirty="0">
              <a:solidFill>
                <a:srgbClr val="0070C0"/>
              </a:solidFill>
            </a:endParaRPr>
          </a:p>
        </p:txBody>
      </p:sp>
    </p:spTree>
    <p:extLst>
      <p:ext uri="{BB962C8B-B14F-4D97-AF65-F5344CB8AC3E}">
        <p14:creationId xmlns:p14="http://schemas.microsoft.com/office/powerpoint/2010/main" val="266982085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E609D-0066-4622-AD05-AD1C39C05F98}"/>
              </a:ext>
            </a:extLst>
          </p:cNvPr>
          <p:cNvPicPr>
            <a:picLocks noChangeAspect="1"/>
          </p:cNvPicPr>
          <p:nvPr/>
        </p:nvPicPr>
        <p:blipFill>
          <a:blip r:embed="rId2"/>
          <a:stretch>
            <a:fillRect/>
          </a:stretch>
        </p:blipFill>
        <p:spPr>
          <a:xfrm>
            <a:off x="667682"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Zoom</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524315"/>
          </a:xfrm>
          <a:prstGeom prst="rect">
            <a:avLst/>
          </a:prstGeom>
          <a:noFill/>
        </p:spPr>
        <p:txBody>
          <a:bodyPr wrap="square" rtlCol="0">
            <a:spAutoFit/>
          </a:bodyPr>
          <a:lstStyle/>
          <a:p>
            <a:pPr marL="457200" indent="-457200" algn="just" fontAlgn="base">
              <a:buFont typeface="+mj-lt"/>
              <a:buAutoNum type="arabicPeriod" startAt="3"/>
            </a:pPr>
            <a:r>
              <a:rPr lang="en-GB" sz="2400" dirty="0"/>
              <a:t>Click one of the options in the Zoom group on the View tab of the ribbon to control the zoom level further. | </a:t>
            </a:r>
            <a:r>
              <a:rPr lang="zh-CN" altLang="en-US" sz="2400" dirty="0">
                <a:solidFill>
                  <a:srgbClr val="0070C0"/>
                </a:solidFill>
              </a:rPr>
              <a:t>单击功能区“视图”选项卡上“缩放”组中的选项之一以进一步控制缩放级别。</a:t>
            </a:r>
            <a:endParaRPr lang="en-GB" sz="2400" dirty="0">
              <a:solidFill>
                <a:srgbClr val="0070C0"/>
              </a:solidFill>
            </a:endParaRPr>
          </a:p>
          <a:p>
            <a:pPr algn="just" fontAlgn="base"/>
            <a:endParaRPr lang="en-GB" sz="2400" dirty="0"/>
          </a:p>
          <a:p>
            <a:pPr algn="just" fontAlgn="base"/>
            <a:r>
              <a:rPr lang="en-GB" sz="2400" dirty="0"/>
              <a:t>Click the 100% button on the View tab to return your document to viewing at 100%. </a:t>
            </a:r>
          </a:p>
          <a:p>
            <a:pPr algn="just" fontAlgn="base"/>
            <a:r>
              <a:rPr lang="zh-CN" altLang="en-US" sz="2400" dirty="0">
                <a:solidFill>
                  <a:srgbClr val="0070C0"/>
                </a:solidFill>
              </a:rPr>
              <a:t>单击“查看”选项卡上的 </a:t>
            </a:r>
            <a:r>
              <a:rPr lang="en-US" altLang="zh-CN" sz="2400" dirty="0">
                <a:solidFill>
                  <a:srgbClr val="0070C0"/>
                </a:solidFill>
              </a:rPr>
              <a:t>100% </a:t>
            </a:r>
            <a:r>
              <a:rPr lang="zh-CN" altLang="en-US" sz="2400" dirty="0">
                <a:solidFill>
                  <a:srgbClr val="0070C0"/>
                </a:solidFill>
              </a:rPr>
              <a:t>按钮可将文档返回到 </a:t>
            </a:r>
            <a:r>
              <a:rPr lang="en-US" altLang="zh-CN" sz="2400" dirty="0">
                <a:solidFill>
                  <a:srgbClr val="0070C0"/>
                </a:solidFill>
              </a:rPr>
              <a:t>100% </a:t>
            </a:r>
            <a:r>
              <a:rPr lang="zh-CN" altLang="en-US" sz="2400" dirty="0">
                <a:solidFill>
                  <a:srgbClr val="0070C0"/>
                </a:solidFill>
              </a:rPr>
              <a:t>查看。</a:t>
            </a:r>
            <a:endParaRPr lang="en-GB" sz="2400" dirty="0">
              <a:solidFill>
                <a:srgbClr val="0070C0"/>
              </a:solidFill>
            </a:endParaRPr>
          </a:p>
        </p:txBody>
      </p:sp>
    </p:spTree>
    <p:extLst>
      <p:ext uri="{BB962C8B-B14F-4D97-AF65-F5344CB8AC3E}">
        <p14:creationId xmlns:p14="http://schemas.microsoft.com/office/powerpoint/2010/main" val="11875458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E609D-0066-4622-AD05-AD1C39C05F98}"/>
              </a:ext>
            </a:extLst>
          </p:cNvPr>
          <p:cNvPicPr>
            <a:picLocks noChangeAspect="1"/>
          </p:cNvPicPr>
          <p:nvPr/>
        </p:nvPicPr>
        <p:blipFill>
          <a:blip r:embed="rId2"/>
          <a:stretch>
            <a:fillRect/>
          </a:stretch>
        </p:blipFill>
        <p:spPr>
          <a:xfrm>
            <a:off x="667682"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Zoom</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524315"/>
          </a:xfrm>
          <a:prstGeom prst="rect">
            <a:avLst/>
          </a:prstGeom>
          <a:noFill/>
        </p:spPr>
        <p:txBody>
          <a:bodyPr wrap="square" rtlCol="0">
            <a:spAutoFit/>
          </a:bodyPr>
          <a:lstStyle/>
          <a:p>
            <a:pPr marL="457200" indent="-457200" algn="just" fontAlgn="base">
              <a:buFont typeface="+mj-lt"/>
              <a:buAutoNum type="arabicPeriod" startAt="3"/>
            </a:pPr>
            <a:r>
              <a:rPr lang="en-GB" sz="2400" dirty="0"/>
              <a:t>Click one of the options in the Zoom group on the View tab of the ribbon to control the zoom level further. | </a:t>
            </a:r>
            <a:r>
              <a:rPr lang="zh-CN" altLang="en-US" sz="2400" dirty="0">
                <a:solidFill>
                  <a:srgbClr val="0070C0"/>
                </a:solidFill>
              </a:rPr>
              <a:t>单击功能区“视图”选项卡上“缩放”组中的选项之一以进一步控制缩放级别。</a:t>
            </a:r>
            <a:endParaRPr lang="en-GB" sz="2400" dirty="0">
              <a:solidFill>
                <a:srgbClr val="0070C0"/>
              </a:solidFill>
            </a:endParaRPr>
          </a:p>
          <a:p>
            <a:pPr algn="just" fontAlgn="base"/>
            <a:endParaRPr lang="en-GB" sz="2400" dirty="0"/>
          </a:p>
          <a:p>
            <a:pPr algn="just" fontAlgn="base"/>
            <a:r>
              <a:rPr lang="en-GB" sz="2400" dirty="0"/>
              <a:t>Click the One Page button to zoom the document out so that one entire page is visible in the window.</a:t>
            </a:r>
          </a:p>
          <a:p>
            <a:pPr algn="just" fontAlgn="base"/>
            <a:r>
              <a:rPr lang="zh-CN" altLang="en-US" sz="2400" dirty="0">
                <a:solidFill>
                  <a:srgbClr val="0070C0"/>
                </a:solidFill>
              </a:rPr>
              <a:t>单击一页按钮缩小文档，以便在窗口中可以看到整个页面</a:t>
            </a:r>
            <a:endParaRPr lang="en-GB" sz="2400" dirty="0">
              <a:solidFill>
                <a:srgbClr val="0070C0"/>
              </a:solidFill>
            </a:endParaRPr>
          </a:p>
        </p:txBody>
      </p:sp>
    </p:spTree>
    <p:extLst>
      <p:ext uri="{BB962C8B-B14F-4D97-AF65-F5344CB8AC3E}">
        <p14:creationId xmlns:p14="http://schemas.microsoft.com/office/powerpoint/2010/main" val="207871647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C6E609D-0066-4622-AD05-AD1C39C05F98}"/>
              </a:ext>
            </a:extLst>
          </p:cNvPr>
          <p:cNvPicPr>
            <a:picLocks noChangeAspect="1"/>
          </p:cNvPicPr>
          <p:nvPr/>
        </p:nvPicPr>
        <p:blipFill>
          <a:blip r:embed="rId2"/>
          <a:stretch>
            <a:fillRect/>
          </a:stretch>
        </p:blipFill>
        <p:spPr>
          <a:xfrm>
            <a:off x="667682" y="832991"/>
            <a:ext cx="5980570" cy="4295659"/>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Zoom</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893647"/>
          </a:xfrm>
          <a:prstGeom prst="rect">
            <a:avLst/>
          </a:prstGeom>
          <a:noFill/>
        </p:spPr>
        <p:txBody>
          <a:bodyPr wrap="square" rtlCol="0">
            <a:spAutoFit/>
          </a:bodyPr>
          <a:lstStyle/>
          <a:p>
            <a:pPr marL="457200" indent="-457200" algn="just" fontAlgn="base">
              <a:buFont typeface="+mj-lt"/>
              <a:buAutoNum type="arabicPeriod" startAt="3"/>
            </a:pPr>
            <a:r>
              <a:rPr lang="en-GB" sz="2400" dirty="0"/>
              <a:t>Click one of the options in the Zoom group on the View tab of the ribbon to control the zoom level further. |</a:t>
            </a:r>
            <a:r>
              <a:rPr lang="zh-CN" altLang="en-US" sz="2400" dirty="0">
                <a:solidFill>
                  <a:srgbClr val="0070C0"/>
                </a:solidFill>
              </a:rPr>
              <a:t>单击功能区“视图”选项卡上“缩放”组中的选项之一以进一步控制缩放级别。</a:t>
            </a:r>
            <a:endParaRPr lang="en-GB" sz="2400" dirty="0">
              <a:solidFill>
                <a:srgbClr val="0070C0"/>
              </a:solidFill>
            </a:endParaRPr>
          </a:p>
          <a:p>
            <a:pPr algn="just" fontAlgn="base"/>
            <a:endParaRPr lang="en-GB" sz="2400" dirty="0"/>
          </a:p>
          <a:p>
            <a:pPr algn="just" fontAlgn="base"/>
            <a:r>
              <a:rPr lang="en-GB" sz="2400" dirty="0"/>
              <a:t>Click the Page Width button to automatically zoom the document in so that the page fills the window side-to-side.</a:t>
            </a:r>
          </a:p>
          <a:p>
            <a:pPr algn="just" fontAlgn="base"/>
            <a:r>
              <a:rPr lang="zh-CN" altLang="en-US" sz="2400" dirty="0">
                <a:solidFill>
                  <a:srgbClr val="0070C0"/>
                </a:solidFill>
              </a:rPr>
              <a:t>单击页面宽度按钮可自动放大文档，以便页面并排填充窗口。</a:t>
            </a:r>
            <a:endParaRPr lang="en-GB" sz="2400" dirty="0">
              <a:solidFill>
                <a:srgbClr val="0070C0"/>
              </a:solidFill>
            </a:endParaRPr>
          </a:p>
        </p:txBody>
      </p:sp>
    </p:spTree>
    <p:extLst>
      <p:ext uri="{BB962C8B-B14F-4D97-AF65-F5344CB8AC3E}">
        <p14:creationId xmlns:p14="http://schemas.microsoft.com/office/powerpoint/2010/main" val="4234308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AF726DC-F9AD-49F6-9560-6D175EDD39FF}"/>
              </a:ext>
            </a:extLst>
          </p:cNvPr>
          <p:cNvPicPr>
            <a:picLocks noChangeAspect="1"/>
          </p:cNvPicPr>
          <p:nvPr/>
        </p:nvPicPr>
        <p:blipFill>
          <a:blip r:embed="rId2"/>
          <a:stretch>
            <a:fillRect/>
          </a:stretch>
        </p:blipFill>
        <p:spPr>
          <a:xfrm>
            <a:off x="565720" y="902281"/>
            <a:ext cx="7536745" cy="5418622"/>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Understand the Screen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Quick Access Toolbar: Contains common commands such as Save and Undo. It can be customized to include many common commands.</a:t>
            </a:r>
          </a:p>
          <a:p>
            <a:pPr algn="just" fontAlgn="base"/>
            <a:r>
              <a:rPr lang="zh-CN" altLang="en-US" sz="2400" dirty="0">
                <a:solidFill>
                  <a:srgbClr val="0070C0"/>
                </a:solidFill>
              </a:rPr>
              <a:t>快速访问工具栏：包含常用命令，例如保存和撤消。它可以自定义以包含许多常用命令。</a:t>
            </a:r>
            <a:endParaRPr lang="en-GB" sz="2400" dirty="0">
              <a:solidFill>
                <a:srgbClr val="0070C0"/>
              </a:solidFill>
            </a:endParaRPr>
          </a:p>
          <a:p>
            <a:pPr algn="just" fontAlgn="base"/>
            <a:endParaRPr lang="en-GB" sz="2400" dirty="0">
              <a:solidFill>
                <a:srgbClr val="0A0A23"/>
              </a:solidFill>
            </a:endParaRPr>
          </a:p>
          <a:p>
            <a:pPr algn="just" fontAlgn="base"/>
            <a:endParaRPr lang="en-GB" sz="2400" dirty="0">
              <a:solidFill>
                <a:srgbClr val="0A0A23"/>
              </a:solidFill>
            </a:endParaRPr>
          </a:p>
        </p:txBody>
      </p:sp>
    </p:spTree>
    <p:extLst>
      <p:ext uri="{BB962C8B-B14F-4D97-AF65-F5344CB8AC3E}">
        <p14:creationId xmlns:p14="http://schemas.microsoft.com/office/powerpoint/2010/main" val="307965111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5347D1-5E27-478C-B2B6-2E050661DAB0}"/>
              </a:ext>
            </a:extLst>
          </p:cNvPr>
          <p:cNvPicPr>
            <a:picLocks noChangeAspect="1"/>
          </p:cNvPicPr>
          <p:nvPr/>
        </p:nvPicPr>
        <p:blipFill>
          <a:blip r:embed="rId2"/>
          <a:stretch>
            <a:fillRect/>
          </a:stretch>
        </p:blipFill>
        <p:spPr>
          <a:xfrm>
            <a:off x="667683" y="878712"/>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Show or Hide Formatting Symbols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785652"/>
          </a:xfrm>
          <a:prstGeom prst="rect">
            <a:avLst/>
          </a:prstGeom>
          <a:noFill/>
        </p:spPr>
        <p:txBody>
          <a:bodyPr wrap="square" rtlCol="0">
            <a:spAutoFit/>
          </a:bodyPr>
          <a:lstStyle/>
          <a:p>
            <a:pPr algn="just" fontAlgn="base"/>
            <a:r>
              <a:rPr lang="en-GB" sz="2400" dirty="0"/>
              <a:t>Every document is filled with hidden formatting symbols that help control how the text is laid out on the page. New paragraphs, carriage returns, tabs, spaces, and page breaks can be seen, selected, moved, and deleted. </a:t>
            </a:r>
          </a:p>
          <a:p>
            <a:pPr algn="just" fontAlgn="base"/>
            <a:r>
              <a:rPr lang="zh-CN" altLang="en-US" sz="2400" dirty="0">
                <a:solidFill>
                  <a:srgbClr val="0070C0"/>
                </a:solidFill>
              </a:rPr>
              <a:t>每个文档都充满了隐藏的格式符号，有助于控制文本在页面上的布局。可以查看、选择、移动和删除新段落、回车、制表符、空格和分页符。</a:t>
            </a:r>
            <a:endParaRPr lang="en-GB" sz="2400" dirty="0">
              <a:solidFill>
                <a:srgbClr val="0070C0"/>
              </a:solidFill>
            </a:endParaRPr>
          </a:p>
        </p:txBody>
      </p:sp>
    </p:spTree>
    <p:extLst>
      <p:ext uri="{BB962C8B-B14F-4D97-AF65-F5344CB8AC3E}">
        <p14:creationId xmlns:p14="http://schemas.microsoft.com/office/powerpoint/2010/main" val="30804270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5347D1-5E27-478C-B2B6-2E050661DAB0}"/>
              </a:ext>
            </a:extLst>
          </p:cNvPr>
          <p:cNvPicPr>
            <a:picLocks noChangeAspect="1"/>
          </p:cNvPicPr>
          <p:nvPr/>
        </p:nvPicPr>
        <p:blipFill>
          <a:blip r:embed="rId2"/>
          <a:stretch>
            <a:fillRect/>
          </a:stretch>
        </p:blipFill>
        <p:spPr>
          <a:xfrm>
            <a:off x="667683" y="878712"/>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Show or Hide Formatting Symbols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416320"/>
          </a:xfrm>
          <a:prstGeom prst="rect">
            <a:avLst/>
          </a:prstGeom>
          <a:noFill/>
        </p:spPr>
        <p:txBody>
          <a:bodyPr wrap="square" rtlCol="0">
            <a:spAutoFit/>
          </a:bodyPr>
          <a:lstStyle/>
          <a:p>
            <a:pPr algn="just" fontAlgn="base"/>
            <a:r>
              <a:rPr lang="en-GB" sz="2400" dirty="0"/>
              <a:t>Viewing these formatting symbols lets you see where you may have added extra spaces between words, for example, or whether spaces or tab stops were used to indent text.</a:t>
            </a:r>
          </a:p>
          <a:p>
            <a:pPr algn="just" fontAlgn="base"/>
            <a:r>
              <a:rPr lang="zh-CN" altLang="en-US" sz="2400" dirty="0">
                <a:solidFill>
                  <a:srgbClr val="0070C0"/>
                </a:solidFill>
              </a:rPr>
              <a:t>通过查看这些格式符号，您可以了解可能在单词之间添加额外空格的位置，或者是否使用空格或制表位来缩进文本。</a:t>
            </a:r>
            <a:endParaRPr lang="en-GB" sz="2400" dirty="0">
              <a:solidFill>
                <a:srgbClr val="0070C0"/>
              </a:solidFill>
            </a:endParaRPr>
          </a:p>
        </p:txBody>
      </p:sp>
    </p:spTree>
    <p:extLst>
      <p:ext uri="{BB962C8B-B14F-4D97-AF65-F5344CB8AC3E}">
        <p14:creationId xmlns:p14="http://schemas.microsoft.com/office/powerpoint/2010/main" val="27701938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5347D1-5E27-478C-B2B6-2E050661DAB0}"/>
              </a:ext>
            </a:extLst>
          </p:cNvPr>
          <p:cNvPicPr>
            <a:picLocks noChangeAspect="1"/>
          </p:cNvPicPr>
          <p:nvPr/>
        </p:nvPicPr>
        <p:blipFill>
          <a:blip r:embed="rId2"/>
          <a:stretch>
            <a:fillRect/>
          </a:stretch>
        </p:blipFill>
        <p:spPr>
          <a:xfrm>
            <a:off x="667683" y="878712"/>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Show or Hide Formatting Symbols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893647"/>
          </a:xfrm>
          <a:prstGeom prst="rect">
            <a:avLst/>
          </a:prstGeom>
          <a:noFill/>
        </p:spPr>
        <p:txBody>
          <a:bodyPr wrap="square" rtlCol="0">
            <a:spAutoFit/>
          </a:bodyPr>
          <a:lstStyle/>
          <a:p>
            <a:pPr marL="457200" indent="-457200" algn="just" fontAlgn="base">
              <a:buFont typeface="+mj-lt"/>
              <a:buAutoNum type="arabicPeriod"/>
            </a:pPr>
            <a:r>
              <a:rPr lang="en-GB" sz="2400" dirty="0"/>
              <a:t>Click the Home tab. | </a:t>
            </a:r>
            <a:r>
              <a:rPr lang="zh-CN" altLang="en-US" sz="2400" dirty="0">
                <a:solidFill>
                  <a:srgbClr val="0070C0"/>
                </a:solidFill>
              </a:rPr>
              <a:t>单击主页选项卡。</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Show/Hide ¶ icon. | </a:t>
            </a:r>
            <a:r>
              <a:rPr lang="zh-CN" altLang="en-US" sz="2400" dirty="0">
                <a:solidFill>
                  <a:srgbClr val="0070C0"/>
                </a:solidFill>
              </a:rPr>
              <a:t>单击显示</a:t>
            </a:r>
            <a:r>
              <a:rPr lang="en-US" altLang="zh-CN" sz="2400" dirty="0">
                <a:solidFill>
                  <a:srgbClr val="0070C0"/>
                </a:solidFill>
              </a:rPr>
              <a:t>/</a:t>
            </a:r>
            <a:r>
              <a:rPr lang="zh-CN" altLang="en-US" sz="2400" dirty="0">
                <a:solidFill>
                  <a:srgbClr val="0070C0"/>
                </a:solidFill>
              </a:rPr>
              <a:t>隐藏 </a:t>
            </a:r>
            <a:r>
              <a:rPr lang="en-US" altLang="zh-CN" sz="2400" dirty="0">
                <a:solidFill>
                  <a:srgbClr val="0070C0"/>
                </a:solidFill>
              </a:rPr>
              <a:t>¶ </a:t>
            </a:r>
            <a:r>
              <a:rPr lang="zh-CN" altLang="en-US" sz="2400" dirty="0">
                <a:solidFill>
                  <a:srgbClr val="0070C0"/>
                </a:solidFill>
              </a:rPr>
              <a:t>图标。</a:t>
            </a:r>
            <a:endParaRPr lang="en-GB" sz="2400" dirty="0">
              <a:solidFill>
                <a:srgbClr val="0070C0"/>
              </a:solidFill>
            </a:endParaRPr>
          </a:p>
          <a:p>
            <a:pPr algn="just" fontAlgn="base"/>
            <a:endParaRPr lang="en-GB" sz="2400" dirty="0"/>
          </a:p>
          <a:p>
            <a:pPr algn="just" fontAlgn="base"/>
            <a:r>
              <a:rPr lang="en-GB" sz="2400" dirty="0"/>
              <a:t>The hidden formatting symbols are now shown. These symbols represent spaces, new paragraphs, page breaks, and other bits of text and page formatting</a:t>
            </a:r>
          </a:p>
          <a:p>
            <a:pPr algn="just" fontAlgn="base"/>
            <a:r>
              <a:rPr lang="zh-CN" altLang="en-US" sz="2400" dirty="0">
                <a:solidFill>
                  <a:srgbClr val="0070C0"/>
                </a:solidFill>
              </a:rPr>
              <a:t>现在显示隐藏的格式符号。这些符号代表空格、新段落、分页符以及其他文本和页面格式</a:t>
            </a:r>
            <a:endParaRPr lang="en-GB" sz="2400" dirty="0">
              <a:solidFill>
                <a:srgbClr val="0070C0"/>
              </a:solidFill>
            </a:endParaRPr>
          </a:p>
        </p:txBody>
      </p:sp>
    </p:spTree>
    <p:extLst>
      <p:ext uri="{BB962C8B-B14F-4D97-AF65-F5344CB8AC3E}">
        <p14:creationId xmlns:p14="http://schemas.microsoft.com/office/powerpoint/2010/main" val="19708821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F5347D1-5E27-478C-B2B6-2E050661DAB0}"/>
              </a:ext>
            </a:extLst>
          </p:cNvPr>
          <p:cNvPicPr>
            <a:picLocks noChangeAspect="1"/>
          </p:cNvPicPr>
          <p:nvPr/>
        </p:nvPicPr>
        <p:blipFill>
          <a:blip r:embed="rId2"/>
          <a:stretch>
            <a:fillRect/>
          </a:stretch>
        </p:blipFill>
        <p:spPr>
          <a:xfrm>
            <a:off x="667683" y="878712"/>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Show or Hide Formatting Symbols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785652"/>
          </a:xfrm>
          <a:prstGeom prst="rect">
            <a:avLst/>
          </a:prstGeom>
          <a:noFill/>
        </p:spPr>
        <p:txBody>
          <a:bodyPr wrap="square" rtlCol="0">
            <a:spAutoFit/>
          </a:bodyPr>
          <a:lstStyle/>
          <a:p>
            <a:pPr marL="457200" indent="-457200" algn="just" fontAlgn="base">
              <a:buFont typeface="+mj-lt"/>
              <a:buAutoNum type="arabicPeriod" startAt="3"/>
            </a:pPr>
            <a:r>
              <a:rPr lang="en-GB" sz="2400" dirty="0"/>
              <a:t>Click the Show/Hide ¶ button again. |</a:t>
            </a:r>
            <a:r>
              <a:rPr lang="en-GB" sz="2400" dirty="0">
                <a:solidFill>
                  <a:srgbClr val="0070C0"/>
                </a:solidFill>
              </a:rPr>
              <a:t> </a:t>
            </a:r>
            <a:r>
              <a:rPr lang="zh-CN" altLang="en-US" sz="2400" dirty="0">
                <a:solidFill>
                  <a:srgbClr val="0070C0"/>
                </a:solidFill>
              </a:rPr>
              <a:t>再次单击显示</a:t>
            </a:r>
            <a:r>
              <a:rPr lang="en-US" altLang="zh-CN" sz="2400" dirty="0">
                <a:solidFill>
                  <a:srgbClr val="0070C0"/>
                </a:solidFill>
              </a:rPr>
              <a:t>/</a:t>
            </a:r>
            <a:r>
              <a:rPr lang="zh-CN" altLang="en-US" sz="2400" dirty="0">
                <a:solidFill>
                  <a:srgbClr val="0070C0"/>
                </a:solidFill>
              </a:rPr>
              <a:t>隐藏 </a:t>
            </a:r>
            <a:r>
              <a:rPr lang="en-US" altLang="zh-CN" sz="2400" dirty="0">
                <a:solidFill>
                  <a:srgbClr val="0070C0"/>
                </a:solidFill>
              </a:rPr>
              <a:t>¶ </a:t>
            </a:r>
            <a:r>
              <a:rPr lang="zh-CN" altLang="en-US" sz="2400" dirty="0">
                <a:solidFill>
                  <a:srgbClr val="0070C0"/>
                </a:solidFill>
              </a:rPr>
              <a:t>按钮</a:t>
            </a:r>
            <a:r>
              <a:rPr lang="en-GB" sz="2400" dirty="0">
                <a:solidFill>
                  <a:srgbClr val="0070C0"/>
                </a:solidFill>
              </a:rPr>
              <a:t> </a:t>
            </a:r>
          </a:p>
          <a:p>
            <a:pPr marL="457200" indent="-457200" algn="just" fontAlgn="base">
              <a:buFont typeface="+mj-lt"/>
              <a:buAutoNum type="arabicPeriod" startAt="3"/>
            </a:pPr>
            <a:endParaRPr lang="en-GB" sz="2400" dirty="0"/>
          </a:p>
          <a:p>
            <a:pPr algn="just" fontAlgn="base"/>
            <a:r>
              <a:rPr lang="en-GB" sz="2400" dirty="0"/>
              <a:t>The symbols are hidden once again. </a:t>
            </a:r>
          </a:p>
          <a:p>
            <a:pPr algn="just" fontAlgn="base"/>
            <a:r>
              <a:rPr lang="zh-CN" altLang="en-US" sz="2400" dirty="0">
                <a:solidFill>
                  <a:srgbClr val="0070C0"/>
                </a:solidFill>
              </a:rPr>
              <a:t>符号再次隐藏。</a:t>
            </a:r>
            <a:endParaRPr lang="en-SG" altLang="zh-CN" sz="2400" dirty="0">
              <a:solidFill>
                <a:srgbClr val="0070C0"/>
              </a:solidFill>
            </a:endParaRPr>
          </a:p>
          <a:p>
            <a:pPr algn="just" fontAlgn="base"/>
            <a:endParaRPr lang="en-GB" sz="2400" dirty="0"/>
          </a:p>
          <a:p>
            <a:pPr algn="just" fontAlgn="base"/>
            <a:r>
              <a:rPr lang="en-GB" sz="2400" dirty="0"/>
              <a:t>Shortcut: Press Ctrl + * to display or hide the formatting symbols</a:t>
            </a:r>
          </a:p>
          <a:p>
            <a:pPr algn="just" fontAlgn="base"/>
            <a:r>
              <a:rPr lang="zh-CN" altLang="en-US" sz="2400" dirty="0">
                <a:solidFill>
                  <a:srgbClr val="0070C0"/>
                </a:solidFill>
              </a:rPr>
              <a:t>快捷方式：按 </a:t>
            </a:r>
            <a:r>
              <a:rPr lang="en-US" altLang="zh-CN" sz="2400" dirty="0">
                <a:solidFill>
                  <a:srgbClr val="0070C0"/>
                </a:solidFill>
              </a:rPr>
              <a:t>Ctrl + * </a:t>
            </a:r>
            <a:r>
              <a:rPr lang="zh-CN" altLang="en-US" sz="2400" dirty="0">
                <a:solidFill>
                  <a:srgbClr val="0070C0"/>
                </a:solidFill>
              </a:rPr>
              <a:t>显示或隐藏格式符号</a:t>
            </a:r>
            <a:endParaRPr lang="en-GB" sz="2400" dirty="0">
              <a:solidFill>
                <a:srgbClr val="0070C0"/>
              </a:solidFill>
            </a:endParaRPr>
          </a:p>
        </p:txBody>
      </p:sp>
    </p:spTree>
    <p:extLst>
      <p:ext uri="{BB962C8B-B14F-4D97-AF65-F5344CB8AC3E}">
        <p14:creationId xmlns:p14="http://schemas.microsoft.com/office/powerpoint/2010/main" val="264526719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5A3B30-04F3-476C-9828-8C9FF0C1372C}"/>
              </a:ext>
            </a:extLst>
          </p:cNvPr>
          <p:cNvPicPr>
            <a:picLocks noChangeAspect="1"/>
          </p:cNvPicPr>
          <p:nvPr/>
        </p:nvPicPr>
        <p:blipFill>
          <a:blip r:embed="rId2"/>
          <a:stretch>
            <a:fillRect/>
          </a:stretch>
        </p:blipFill>
        <p:spPr>
          <a:xfrm>
            <a:off x="667684" y="878713"/>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Multiple Documents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2308324"/>
          </a:xfrm>
          <a:prstGeom prst="rect">
            <a:avLst/>
          </a:prstGeom>
          <a:noFill/>
        </p:spPr>
        <p:txBody>
          <a:bodyPr wrap="square" rtlCol="0">
            <a:spAutoFit/>
          </a:bodyPr>
          <a:lstStyle/>
          <a:p>
            <a:pPr algn="just" fontAlgn="base"/>
            <a:r>
              <a:rPr lang="en-GB" sz="2400" dirty="0"/>
              <a:t>If you have several documents open in Word, you can switch between them while they are all open.</a:t>
            </a:r>
          </a:p>
          <a:p>
            <a:pPr algn="just" fontAlgn="base"/>
            <a:r>
              <a:rPr lang="zh-CN" altLang="en-US" sz="2400" dirty="0">
                <a:solidFill>
                  <a:srgbClr val="0070C0"/>
                </a:solidFill>
              </a:rPr>
              <a:t>如果您在 </a:t>
            </a:r>
            <a:r>
              <a:rPr lang="en-US" altLang="zh-CN" sz="2400" dirty="0">
                <a:solidFill>
                  <a:srgbClr val="0070C0"/>
                </a:solidFill>
              </a:rPr>
              <a:t>Word </a:t>
            </a:r>
            <a:r>
              <a:rPr lang="zh-CN" altLang="en-US" sz="2400" dirty="0">
                <a:solidFill>
                  <a:srgbClr val="0070C0"/>
                </a:solidFill>
              </a:rPr>
              <a:t>中打开了多个文档，您可以在它们都打开时在它们之间切换。</a:t>
            </a:r>
            <a:endParaRPr lang="en-GB" sz="2400" dirty="0">
              <a:solidFill>
                <a:srgbClr val="0070C0"/>
              </a:solidFill>
            </a:endParaRPr>
          </a:p>
        </p:txBody>
      </p:sp>
    </p:spTree>
    <p:extLst>
      <p:ext uri="{BB962C8B-B14F-4D97-AF65-F5344CB8AC3E}">
        <p14:creationId xmlns:p14="http://schemas.microsoft.com/office/powerpoint/2010/main" val="238603458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5A3B30-04F3-476C-9828-8C9FF0C1372C}"/>
              </a:ext>
            </a:extLst>
          </p:cNvPr>
          <p:cNvPicPr>
            <a:picLocks noChangeAspect="1"/>
          </p:cNvPicPr>
          <p:nvPr/>
        </p:nvPicPr>
        <p:blipFill>
          <a:blip r:embed="rId2"/>
          <a:stretch>
            <a:fillRect/>
          </a:stretch>
        </p:blipFill>
        <p:spPr>
          <a:xfrm>
            <a:off x="667684" y="878713"/>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Multiple Documents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154984"/>
          </a:xfrm>
          <a:prstGeom prst="rect">
            <a:avLst/>
          </a:prstGeom>
          <a:noFill/>
        </p:spPr>
        <p:txBody>
          <a:bodyPr wrap="square" rtlCol="0">
            <a:spAutoFit/>
          </a:bodyPr>
          <a:lstStyle/>
          <a:p>
            <a:pPr marL="457200" indent="-457200" algn="just" fontAlgn="base">
              <a:buFont typeface="+mj-lt"/>
              <a:buAutoNum type="arabicPeriod"/>
            </a:pPr>
            <a:r>
              <a:rPr lang="en-GB" sz="2400" dirty="0"/>
              <a:t>Click the View tab on the ribbon. | </a:t>
            </a:r>
            <a:r>
              <a:rPr lang="zh-CN" altLang="en-US" sz="2400" dirty="0">
                <a:solidFill>
                  <a:srgbClr val="0070C0"/>
                </a:solidFill>
              </a:rPr>
              <a:t>单击功能区上的“视图”选项卡</a:t>
            </a:r>
            <a:r>
              <a:rPr lang="en-GB" sz="2400" dirty="0">
                <a:solidFill>
                  <a:srgbClr val="0070C0"/>
                </a:solidFill>
              </a:rPr>
              <a:t> </a:t>
            </a: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the Switch Windows button. | </a:t>
            </a:r>
            <a:r>
              <a:rPr lang="zh-CN" altLang="en-US" sz="2400" dirty="0">
                <a:solidFill>
                  <a:srgbClr val="0070C0"/>
                </a:solidFill>
              </a:rPr>
              <a:t>单击切换 </a:t>
            </a:r>
            <a:r>
              <a:rPr lang="en-US" altLang="zh-CN" sz="2400" dirty="0">
                <a:solidFill>
                  <a:srgbClr val="0070C0"/>
                </a:solidFill>
              </a:rPr>
              <a:t>Windows </a:t>
            </a:r>
            <a:r>
              <a:rPr lang="zh-CN" altLang="en-US" sz="2400" dirty="0">
                <a:solidFill>
                  <a:srgbClr val="0070C0"/>
                </a:solidFill>
              </a:rPr>
              <a:t>按钮</a:t>
            </a:r>
            <a:endParaRPr lang="en-GB" sz="2400" dirty="0">
              <a:solidFill>
                <a:srgbClr val="0070C0"/>
              </a:solidFill>
            </a:endParaRPr>
          </a:p>
          <a:p>
            <a:pPr algn="just" fontAlgn="base"/>
            <a:r>
              <a:rPr lang="en-GB" sz="2400" dirty="0"/>
              <a:t> </a:t>
            </a:r>
          </a:p>
          <a:p>
            <a:pPr algn="just" fontAlgn="base"/>
            <a:r>
              <a:rPr lang="en-GB" sz="2400" dirty="0"/>
              <a:t>All the documents currently open are listed, with a check next to the active one. </a:t>
            </a:r>
          </a:p>
          <a:p>
            <a:pPr algn="just" fontAlgn="base"/>
            <a:r>
              <a:rPr lang="zh-CN" altLang="en-US" sz="2400" dirty="0">
                <a:solidFill>
                  <a:srgbClr val="0070C0"/>
                </a:solidFill>
              </a:rPr>
              <a:t>当前打开的所有文档都被列出，活动文档旁边有一个勾号。</a:t>
            </a:r>
            <a:endParaRPr lang="en-GB" sz="2400" dirty="0">
              <a:solidFill>
                <a:srgbClr val="0070C0"/>
              </a:solidFill>
            </a:endParaRPr>
          </a:p>
        </p:txBody>
      </p:sp>
    </p:spTree>
    <p:extLst>
      <p:ext uri="{BB962C8B-B14F-4D97-AF65-F5344CB8AC3E}">
        <p14:creationId xmlns:p14="http://schemas.microsoft.com/office/powerpoint/2010/main" val="621282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5A3B30-04F3-476C-9828-8C9FF0C1372C}"/>
              </a:ext>
            </a:extLst>
          </p:cNvPr>
          <p:cNvPicPr>
            <a:picLocks noChangeAspect="1"/>
          </p:cNvPicPr>
          <p:nvPr/>
        </p:nvPicPr>
        <p:blipFill>
          <a:blip r:embed="rId2"/>
          <a:stretch>
            <a:fillRect/>
          </a:stretch>
        </p:blipFill>
        <p:spPr>
          <a:xfrm>
            <a:off x="667684" y="878713"/>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Multiple Documents</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1938992"/>
          </a:xfrm>
          <a:prstGeom prst="rect">
            <a:avLst/>
          </a:prstGeom>
          <a:noFill/>
        </p:spPr>
        <p:txBody>
          <a:bodyPr wrap="square" rtlCol="0">
            <a:spAutoFit/>
          </a:bodyPr>
          <a:lstStyle/>
          <a:p>
            <a:pPr marL="457200" indent="-457200" algn="just" fontAlgn="base">
              <a:buFont typeface="+mj-lt"/>
              <a:buAutoNum type="arabicPeriod" startAt="3"/>
            </a:pPr>
            <a:r>
              <a:rPr lang="en-GB" sz="2400" dirty="0"/>
              <a:t>Select another document. | </a:t>
            </a:r>
            <a:r>
              <a:rPr lang="zh-CN" altLang="en-US" sz="2400" dirty="0">
                <a:solidFill>
                  <a:srgbClr val="0070C0"/>
                </a:solidFill>
              </a:rPr>
              <a:t>选择另一个文档。</a:t>
            </a:r>
            <a:endParaRPr lang="en-GB" sz="2400" dirty="0">
              <a:solidFill>
                <a:srgbClr val="0070C0"/>
              </a:solidFill>
            </a:endParaRPr>
          </a:p>
          <a:p>
            <a:pPr algn="just" fontAlgn="base"/>
            <a:endParaRPr lang="en-GB" sz="2400" dirty="0"/>
          </a:p>
          <a:p>
            <a:pPr algn="just" fontAlgn="base"/>
            <a:r>
              <a:rPr lang="en-GB" sz="2400" dirty="0"/>
              <a:t>The other document comes to the front.</a:t>
            </a:r>
          </a:p>
          <a:p>
            <a:pPr algn="just" fontAlgn="base"/>
            <a:r>
              <a:rPr lang="zh-CN" altLang="en-US" sz="2400" dirty="0">
                <a:solidFill>
                  <a:srgbClr val="0070C0"/>
                </a:solidFill>
              </a:rPr>
              <a:t>另一个文件出现在前面</a:t>
            </a:r>
            <a:endParaRPr lang="en-GB" sz="2400" dirty="0">
              <a:solidFill>
                <a:srgbClr val="0070C0"/>
              </a:solidFill>
            </a:endParaRPr>
          </a:p>
        </p:txBody>
      </p:sp>
    </p:spTree>
    <p:extLst>
      <p:ext uri="{BB962C8B-B14F-4D97-AF65-F5344CB8AC3E}">
        <p14:creationId xmlns:p14="http://schemas.microsoft.com/office/powerpoint/2010/main" val="326959231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A657-6E05-44E8-9419-A7FF5BF45338}"/>
              </a:ext>
            </a:extLst>
          </p:cNvPr>
          <p:cNvPicPr>
            <a:picLocks noChangeAspect="1"/>
          </p:cNvPicPr>
          <p:nvPr/>
        </p:nvPicPr>
        <p:blipFill>
          <a:blip r:embed="rId2"/>
          <a:stretch>
            <a:fillRect/>
          </a:stretch>
        </p:blipFill>
        <p:spPr>
          <a:xfrm>
            <a:off x="667685" y="878714"/>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Documents Side by Side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1938992"/>
          </a:xfrm>
          <a:prstGeom prst="rect">
            <a:avLst/>
          </a:prstGeom>
          <a:noFill/>
        </p:spPr>
        <p:txBody>
          <a:bodyPr wrap="square" rtlCol="0">
            <a:spAutoFit/>
          </a:bodyPr>
          <a:lstStyle/>
          <a:p>
            <a:pPr algn="just" fontAlgn="base"/>
            <a:r>
              <a:rPr lang="en-GB" sz="2400" dirty="0"/>
              <a:t>If you need to compare the contents of two documents to each other, you can also view them side by side.</a:t>
            </a:r>
          </a:p>
          <a:p>
            <a:pPr algn="just" fontAlgn="base"/>
            <a:r>
              <a:rPr lang="zh-CN" altLang="en-US" sz="2400" dirty="0">
                <a:solidFill>
                  <a:srgbClr val="0070C0"/>
                </a:solidFill>
              </a:rPr>
              <a:t>如果您需要将两个文档的内容相互比较，您也可以并排查看它们。</a:t>
            </a:r>
            <a:endParaRPr lang="en-GB" sz="2400" dirty="0">
              <a:solidFill>
                <a:srgbClr val="0070C0"/>
              </a:solidFill>
            </a:endParaRPr>
          </a:p>
        </p:txBody>
      </p:sp>
    </p:spTree>
    <p:extLst>
      <p:ext uri="{BB962C8B-B14F-4D97-AF65-F5344CB8AC3E}">
        <p14:creationId xmlns:p14="http://schemas.microsoft.com/office/powerpoint/2010/main" val="33435498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A657-6E05-44E8-9419-A7FF5BF45338}"/>
              </a:ext>
            </a:extLst>
          </p:cNvPr>
          <p:cNvPicPr>
            <a:picLocks noChangeAspect="1"/>
          </p:cNvPicPr>
          <p:nvPr/>
        </p:nvPicPr>
        <p:blipFill>
          <a:blip r:embed="rId2"/>
          <a:stretch>
            <a:fillRect/>
          </a:stretch>
        </p:blipFill>
        <p:spPr>
          <a:xfrm>
            <a:off x="667685" y="878714"/>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Documents Side by Side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785652"/>
          </a:xfrm>
          <a:prstGeom prst="rect">
            <a:avLst/>
          </a:prstGeom>
          <a:noFill/>
        </p:spPr>
        <p:txBody>
          <a:bodyPr wrap="square" rtlCol="0">
            <a:spAutoFit/>
          </a:bodyPr>
          <a:lstStyle/>
          <a:p>
            <a:pPr marL="457200" indent="-457200" algn="just" fontAlgn="base">
              <a:buFont typeface="+mj-lt"/>
              <a:buAutoNum type="arabicPeriod"/>
            </a:pPr>
            <a:r>
              <a:rPr lang="en-GB" sz="2400" dirty="0"/>
              <a:t>With two documents open at the same time, click the View Side by Side button. | </a:t>
            </a:r>
            <a:r>
              <a:rPr lang="zh-CN" altLang="en-US" sz="2400" dirty="0">
                <a:solidFill>
                  <a:srgbClr val="0070C0"/>
                </a:solidFill>
              </a:rPr>
              <a:t>同时打开两个文档，单击“并排查看”按钮。</a:t>
            </a:r>
            <a:endParaRPr lang="en-GB" sz="2400" dirty="0">
              <a:solidFill>
                <a:srgbClr val="0070C0"/>
              </a:solidFill>
            </a:endParaRPr>
          </a:p>
          <a:p>
            <a:pPr algn="just" fontAlgn="base"/>
            <a:endParaRPr lang="en-GB" sz="2400" dirty="0"/>
          </a:p>
          <a:p>
            <a:pPr algn="just" fontAlgn="base"/>
            <a:r>
              <a:rPr lang="en-GB" sz="2400" dirty="0"/>
              <a:t>The windows are resized so that they'll both fit on the screen, and they're arranged side by side. </a:t>
            </a:r>
          </a:p>
          <a:p>
            <a:pPr algn="just" fontAlgn="base"/>
            <a:r>
              <a:rPr lang="zh-CN" altLang="en-US" sz="2400" dirty="0">
                <a:solidFill>
                  <a:srgbClr val="0070C0"/>
                </a:solidFill>
              </a:rPr>
              <a:t>窗口被调整大小，以便它们都适合屏幕，并且它们并排排列。</a:t>
            </a:r>
            <a:endParaRPr lang="en-GB" sz="2400" dirty="0">
              <a:solidFill>
                <a:srgbClr val="0070C0"/>
              </a:solidFill>
            </a:endParaRPr>
          </a:p>
        </p:txBody>
      </p:sp>
    </p:spTree>
    <p:extLst>
      <p:ext uri="{BB962C8B-B14F-4D97-AF65-F5344CB8AC3E}">
        <p14:creationId xmlns:p14="http://schemas.microsoft.com/office/powerpoint/2010/main" val="25759296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A657-6E05-44E8-9419-A7FF5BF45338}"/>
              </a:ext>
            </a:extLst>
          </p:cNvPr>
          <p:cNvPicPr>
            <a:picLocks noChangeAspect="1"/>
          </p:cNvPicPr>
          <p:nvPr/>
        </p:nvPicPr>
        <p:blipFill>
          <a:blip r:embed="rId2"/>
          <a:stretch>
            <a:fillRect/>
          </a:stretch>
        </p:blipFill>
        <p:spPr>
          <a:xfrm>
            <a:off x="667685" y="878714"/>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Documents Side by Side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632311"/>
          </a:xfrm>
          <a:prstGeom prst="rect">
            <a:avLst/>
          </a:prstGeom>
          <a:noFill/>
        </p:spPr>
        <p:txBody>
          <a:bodyPr wrap="square" rtlCol="0">
            <a:spAutoFit/>
          </a:bodyPr>
          <a:lstStyle/>
          <a:p>
            <a:pPr algn="just" fontAlgn="base"/>
            <a:r>
              <a:rPr lang="en-GB" sz="2400" dirty="0"/>
              <a:t>While viewing documents side by side, the Synchronous Scrolling feature is enabled. </a:t>
            </a:r>
          </a:p>
          <a:p>
            <a:pPr algn="just" fontAlgn="base"/>
            <a:r>
              <a:rPr lang="zh-CN" altLang="en-US" sz="2400" dirty="0">
                <a:solidFill>
                  <a:srgbClr val="0070C0"/>
                </a:solidFill>
              </a:rPr>
              <a:t>并排查看文档时，同步滚动功能已启用。</a:t>
            </a:r>
            <a:endParaRPr lang="en-GB" sz="2400" dirty="0">
              <a:solidFill>
                <a:srgbClr val="0070C0"/>
              </a:solidFill>
            </a:endParaRPr>
          </a:p>
          <a:p>
            <a:pPr algn="just" fontAlgn="base"/>
            <a:endParaRPr lang="en-GB" sz="2400" dirty="0"/>
          </a:p>
          <a:p>
            <a:pPr algn="just" fontAlgn="base"/>
            <a:r>
              <a:rPr lang="en-GB" sz="2400" dirty="0"/>
              <a:t>When you scroll one document up or down, the other document will scroll at the same speed. </a:t>
            </a:r>
          </a:p>
          <a:p>
            <a:pPr algn="just" fontAlgn="base"/>
            <a:r>
              <a:rPr lang="zh-CN" altLang="en-US" sz="2400" dirty="0">
                <a:solidFill>
                  <a:srgbClr val="0070C0"/>
                </a:solidFill>
              </a:rPr>
              <a:t>当您向上或向下滚动一个文档时，另一个文档将以相同的速度滚动。</a:t>
            </a:r>
            <a:endParaRPr lang="en-GB" sz="2400" dirty="0">
              <a:solidFill>
                <a:srgbClr val="0070C0"/>
              </a:solidFill>
            </a:endParaRPr>
          </a:p>
          <a:p>
            <a:pPr algn="just" fontAlgn="base"/>
            <a:r>
              <a:rPr lang="en-GB" sz="2400" dirty="0"/>
              <a:t>You can turn this feature off by clicking the Synchronous Scrolling button. </a:t>
            </a:r>
          </a:p>
          <a:p>
            <a:pPr algn="just" fontAlgn="base"/>
            <a:r>
              <a:rPr lang="zh-CN" altLang="en-US" sz="2400" dirty="0">
                <a:solidFill>
                  <a:srgbClr val="0070C0"/>
                </a:solidFill>
              </a:rPr>
              <a:t>您可以通过单击同步滚动按钮关闭此功能。</a:t>
            </a:r>
            <a:endParaRPr lang="en-GB" sz="2400" dirty="0">
              <a:solidFill>
                <a:srgbClr val="0070C0"/>
              </a:solidFill>
            </a:endParaRPr>
          </a:p>
        </p:txBody>
      </p:sp>
    </p:spTree>
    <p:extLst>
      <p:ext uri="{BB962C8B-B14F-4D97-AF65-F5344CB8AC3E}">
        <p14:creationId xmlns:p14="http://schemas.microsoft.com/office/powerpoint/2010/main" val="38564766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B1A25C79-DD58-49CF-9209-8043D0EF1B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56" y="902281"/>
            <a:ext cx="7525310" cy="540561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Understand the Screen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4524315"/>
          </a:xfrm>
          <a:prstGeom prst="rect">
            <a:avLst/>
          </a:prstGeom>
          <a:noFill/>
        </p:spPr>
        <p:txBody>
          <a:bodyPr wrap="square" rtlCol="0">
            <a:spAutoFit/>
          </a:bodyPr>
          <a:lstStyle/>
          <a:p>
            <a:pPr algn="just" fontAlgn="base"/>
            <a:r>
              <a:rPr lang="en-GB" sz="2400" dirty="0"/>
              <a:t>Display Options: This is where you can change how much of the ribbon is displayed; minimize, maximize or restore the Word window; or close Word altogether.</a:t>
            </a:r>
          </a:p>
          <a:p>
            <a:pPr algn="just" fontAlgn="base"/>
            <a:r>
              <a:rPr lang="zh-CN" altLang="en-US" sz="2400" dirty="0">
                <a:solidFill>
                  <a:srgbClr val="0070C0"/>
                </a:solidFill>
              </a:rPr>
              <a:t>显示选项：您可以在此处更改功能区的显示范围；最小化、最大化或恢复 </a:t>
            </a:r>
            <a:r>
              <a:rPr lang="en-US" altLang="zh-CN" sz="2400" dirty="0">
                <a:solidFill>
                  <a:srgbClr val="0070C0"/>
                </a:solidFill>
              </a:rPr>
              <a:t>Word </a:t>
            </a:r>
            <a:r>
              <a:rPr lang="zh-CN" altLang="en-US" sz="2400" dirty="0">
                <a:solidFill>
                  <a:srgbClr val="0070C0"/>
                </a:solidFill>
              </a:rPr>
              <a:t>窗口；或完全关闭 </a:t>
            </a:r>
            <a:r>
              <a:rPr lang="en-US" altLang="zh-CN" sz="2400" dirty="0">
                <a:solidFill>
                  <a:srgbClr val="0070C0"/>
                </a:solidFill>
              </a:rPr>
              <a:t>Word</a:t>
            </a:r>
            <a:r>
              <a:rPr lang="zh-CN" altLang="en-US" sz="2400" dirty="0">
                <a:solidFill>
                  <a:srgbClr val="0070C0"/>
                </a:solidFill>
              </a:rPr>
              <a:t>。</a:t>
            </a:r>
            <a:endParaRPr lang="en-GB" sz="2400" dirty="0">
              <a:solidFill>
                <a:srgbClr val="0070C0"/>
              </a:solidFill>
            </a:endParaRPr>
          </a:p>
        </p:txBody>
      </p:sp>
    </p:spTree>
    <p:extLst>
      <p:ext uri="{BB962C8B-B14F-4D97-AF65-F5344CB8AC3E}">
        <p14:creationId xmlns:p14="http://schemas.microsoft.com/office/powerpoint/2010/main" val="15259267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C0FA657-6E05-44E8-9419-A7FF5BF45338}"/>
              </a:ext>
            </a:extLst>
          </p:cNvPr>
          <p:cNvPicPr>
            <a:picLocks noChangeAspect="1"/>
          </p:cNvPicPr>
          <p:nvPr/>
        </p:nvPicPr>
        <p:blipFill>
          <a:blip r:embed="rId2"/>
          <a:stretch>
            <a:fillRect/>
          </a:stretch>
        </p:blipFill>
        <p:spPr>
          <a:xfrm>
            <a:off x="667685" y="878714"/>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View Documents Side by Side</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1938992"/>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View Side by Side button again. | </a:t>
            </a:r>
            <a:r>
              <a:rPr lang="zh-CN" altLang="en-US" sz="2400" dirty="0">
                <a:solidFill>
                  <a:srgbClr val="0070C0"/>
                </a:solidFill>
              </a:rPr>
              <a:t>再次单击“并排查看”按钮。</a:t>
            </a:r>
            <a:endParaRPr lang="en-GB" sz="2400" dirty="0">
              <a:solidFill>
                <a:srgbClr val="0070C0"/>
              </a:solidFill>
            </a:endParaRPr>
          </a:p>
          <a:p>
            <a:pPr algn="just" fontAlgn="base"/>
            <a:endParaRPr lang="en-GB" sz="2400" dirty="0"/>
          </a:p>
          <a:p>
            <a:pPr algn="just" fontAlgn="base"/>
            <a:r>
              <a:rPr lang="en-GB" sz="2400" dirty="0"/>
              <a:t>The windows return to normal.</a:t>
            </a:r>
          </a:p>
          <a:p>
            <a:pPr algn="just" fontAlgn="base"/>
            <a:r>
              <a:rPr lang="zh-CN" altLang="en-US" sz="2400" dirty="0">
                <a:solidFill>
                  <a:srgbClr val="0070C0"/>
                </a:solidFill>
              </a:rPr>
              <a:t>窗户恢复正常。</a:t>
            </a:r>
            <a:endParaRPr lang="en-GB" sz="2400" dirty="0">
              <a:solidFill>
                <a:srgbClr val="0070C0"/>
              </a:solidFill>
            </a:endParaRPr>
          </a:p>
        </p:txBody>
      </p:sp>
    </p:spTree>
    <p:extLst>
      <p:ext uri="{BB962C8B-B14F-4D97-AF65-F5344CB8AC3E}">
        <p14:creationId xmlns:p14="http://schemas.microsoft.com/office/powerpoint/2010/main" val="40823337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113481-B36F-4DB7-913D-7BF81D5813E0}"/>
              </a:ext>
            </a:extLst>
          </p:cNvPr>
          <p:cNvPicPr>
            <a:picLocks noChangeAspect="1"/>
          </p:cNvPicPr>
          <p:nvPr/>
        </p:nvPicPr>
        <p:blipFill>
          <a:blip r:embed="rId2"/>
          <a:stretch>
            <a:fillRect/>
          </a:stretch>
        </p:blipFill>
        <p:spPr>
          <a:xfrm>
            <a:off x="667686" y="878715"/>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Split the Window</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1938992"/>
          </a:xfrm>
          <a:prstGeom prst="rect">
            <a:avLst/>
          </a:prstGeom>
          <a:noFill/>
        </p:spPr>
        <p:txBody>
          <a:bodyPr wrap="square" rtlCol="0">
            <a:spAutoFit/>
          </a:bodyPr>
          <a:lstStyle/>
          <a:p>
            <a:pPr algn="just" fontAlgn="base"/>
            <a:r>
              <a:rPr lang="en-GB" sz="2400" dirty="0"/>
              <a:t>You can also split a Word document window in two, with two panes each showing part of the same document.</a:t>
            </a:r>
          </a:p>
          <a:p>
            <a:pPr algn="just" fontAlgn="base"/>
            <a:r>
              <a:rPr lang="zh-CN" altLang="en-US" sz="2400" dirty="0">
                <a:solidFill>
                  <a:srgbClr val="0070C0"/>
                </a:solidFill>
              </a:rPr>
              <a:t>您还可以将 </a:t>
            </a:r>
            <a:r>
              <a:rPr lang="en-US" altLang="zh-CN" sz="2400" dirty="0">
                <a:solidFill>
                  <a:srgbClr val="0070C0"/>
                </a:solidFill>
              </a:rPr>
              <a:t>Word </a:t>
            </a:r>
            <a:r>
              <a:rPr lang="zh-CN" altLang="en-US" sz="2400" dirty="0">
                <a:solidFill>
                  <a:srgbClr val="0070C0"/>
                </a:solidFill>
              </a:rPr>
              <a:t>文档窗口一分为二，两个窗格分别显示同一文档的一部分。</a:t>
            </a:r>
            <a:endParaRPr lang="en-GB" sz="2400" dirty="0">
              <a:solidFill>
                <a:srgbClr val="0070C0"/>
              </a:solidFill>
            </a:endParaRPr>
          </a:p>
        </p:txBody>
      </p:sp>
    </p:spTree>
    <p:extLst>
      <p:ext uri="{BB962C8B-B14F-4D97-AF65-F5344CB8AC3E}">
        <p14:creationId xmlns:p14="http://schemas.microsoft.com/office/powerpoint/2010/main" val="23808019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113481-B36F-4DB7-913D-7BF81D5813E0}"/>
              </a:ext>
            </a:extLst>
          </p:cNvPr>
          <p:cNvPicPr>
            <a:picLocks noChangeAspect="1"/>
          </p:cNvPicPr>
          <p:nvPr/>
        </p:nvPicPr>
        <p:blipFill>
          <a:blip r:embed="rId2"/>
          <a:stretch>
            <a:fillRect/>
          </a:stretch>
        </p:blipFill>
        <p:spPr>
          <a:xfrm>
            <a:off x="667686" y="878715"/>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Split the Window</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632311"/>
          </a:xfrm>
          <a:prstGeom prst="rect">
            <a:avLst/>
          </a:prstGeom>
          <a:noFill/>
        </p:spPr>
        <p:txBody>
          <a:bodyPr wrap="square" rtlCol="0">
            <a:spAutoFit/>
          </a:bodyPr>
          <a:lstStyle/>
          <a:p>
            <a:pPr marL="457200" indent="-457200" algn="just" fontAlgn="base">
              <a:buFont typeface="+mj-lt"/>
              <a:buAutoNum type="arabicPeriod"/>
            </a:pPr>
            <a:r>
              <a:rPr lang="en-GB" sz="2400" dirty="0"/>
              <a:t>Click the Split Window button on the View tab. | </a:t>
            </a:r>
            <a:r>
              <a:rPr lang="zh-CN" altLang="en-US" sz="2400" dirty="0">
                <a:solidFill>
                  <a:srgbClr val="0070C0"/>
                </a:solidFill>
              </a:rPr>
              <a:t>单击“视图”选项卡上的“拆分窗口”按钮。</a:t>
            </a:r>
            <a:endParaRPr lang="en-GB" sz="2400" dirty="0">
              <a:solidFill>
                <a:srgbClr val="0070C0"/>
              </a:solidFill>
            </a:endParaRPr>
          </a:p>
          <a:p>
            <a:pPr algn="just" fontAlgn="base"/>
            <a:endParaRPr lang="en-GB" sz="2400" dirty="0"/>
          </a:p>
          <a:p>
            <a:pPr algn="just" fontAlgn="base"/>
            <a:r>
              <a:rPr lang="en-GB" sz="2400" dirty="0"/>
              <a:t>The window is split into two panes, one on top and one on the bottom. Both panes show the current document but can be scrolled independently. This lets you keep an eye on one part of the document while typing and editing another. </a:t>
            </a:r>
            <a:r>
              <a:rPr lang="zh-CN" altLang="en-US" sz="2400" dirty="0">
                <a:solidFill>
                  <a:srgbClr val="0070C0"/>
                </a:solidFill>
              </a:rPr>
              <a:t>窗口分为两个窗格，一个在顶部，一个在底部。两个窗格都显示当前文档，但可以独立滚动。这使您可以在键入和编辑另一部分时留意文档的一个部分。</a:t>
            </a:r>
            <a:endParaRPr lang="en-GB" sz="2400" dirty="0">
              <a:solidFill>
                <a:srgbClr val="0070C0"/>
              </a:solidFill>
            </a:endParaRPr>
          </a:p>
        </p:txBody>
      </p:sp>
    </p:spTree>
    <p:extLst>
      <p:ext uri="{BB962C8B-B14F-4D97-AF65-F5344CB8AC3E}">
        <p14:creationId xmlns:p14="http://schemas.microsoft.com/office/powerpoint/2010/main" val="299655101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113481-B36F-4DB7-913D-7BF81D5813E0}"/>
              </a:ext>
            </a:extLst>
          </p:cNvPr>
          <p:cNvPicPr>
            <a:picLocks noChangeAspect="1"/>
          </p:cNvPicPr>
          <p:nvPr/>
        </p:nvPicPr>
        <p:blipFill>
          <a:blip r:embed="rId2"/>
          <a:stretch>
            <a:fillRect/>
          </a:stretch>
        </p:blipFill>
        <p:spPr>
          <a:xfrm>
            <a:off x="667686" y="878715"/>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Split the Window</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046988"/>
          </a:xfrm>
          <a:prstGeom prst="rect">
            <a:avLst/>
          </a:prstGeom>
          <a:noFill/>
        </p:spPr>
        <p:txBody>
          <a:bodyPr wrap="square" rtlCol="0">
            <a:spAutoFit/>
          </a:bodyPr>
          <a:lstStyle/>
          <a:p>
            <a:pPr marL="457200" indent="-457200" algn="just" fontAlgn="base">
              <a:buFont typeface="+mj-lt"/>
              <a:buAutoNum type="arabicPeriod"/>
            </a:pPr>
            <a:r>
              <a:rPr lang="en-GB" sz="2400" dirty="0"/>
              <a:t>Click the Split Window button on the View tab. | </a:t>
            </a:r>
            <a:r>
              <a:rPr lang="zh-CN" altLang="en-US" sz="2400" dirty="0">
                <a:solidFill>
                  <a:srgbClr val="0070C0"/>
                </a:solidFill>
              </a:rPr>
              <a:t>单击“视图”选项卡上的“拆分窗口”按钮。</a:t>
            </a:r>
            <a:endParaRPr lang="en-GB" sz="2400" dirty="0">
              <a:solidFill>
                <a:srgbClr val="0070C0"/>
              </a:solidFill>
            </a:endParaRPr>
          </a:p>
          <a:p>
            <a:pPr algn="just" fontAlgn="base"/>
            <a:endParaRPr lang="en-GB" sz="2400" dirty="0"/>
          </a:p>
          <a:p>
            <a:pPr algn="just" fontAlgn="base"/>
            <a:r>
              <a:rPr lang="en-GB" sz="2400" dirty="0"/>
              <a:t>Click and drag the border between the panes to adjust the size of the panes. </a:t>
            </a:r>
          </a:p>
          <a:p>
            <a:pPr algn="just" fontAlgn="base"/>
            <a:r>
              <a:rPr lang="zh-CN" altLang="en-US" sz="2400" dirty="0">
                <a:solidFill>
                  <a:srgbClr val="0070C0"/>
                </a:solidFill>
              </a:rPr>
              <a:t>单击并拖动窗格之间的边框以调整窗格的大小。</a:t>
            </a:r>
            <a:endParaRPr lang="en-GB" sz="2400" dirty="0">
              <a:solidFill>
                <a:srgbClr val="0070C0"/>
              </a:solidFill>
            </a:endParaRPr>
          </a:p>
        </p:txBody>
      </p:sp>
    </p:spTree>
    <p:extLst>
      <p:ext uri="{BB962C8B-B14F-4D97-AF65-F5344CB8AC3E}">
        <p14:creationId xmlns:p14="http://schemas.microsoft.com/office/powerpoint/2010/main" val="416031675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113481-B36F-4DB7-913D-7BF81D5813E0}"/>
              </a:ext>
            </a:extLst>
          </p:cNvPr>
          <p:cNvPicPr>
            <a:picLocks noChangeAspect="1"/>
          </p:cNvPicPr>
          <p:nvPr/>
        </p:nvPicPr>
        <p:blipFill>
          <a:blip r:embed="rId2"/>
          <a:stretch>
            <a:fillRect/>
          </a:stretch>
        </p:blipFill>
        <p:spPr>
          <a:xfrm>
            <a:off x="667686" y="878715"/>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Split the Window</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2677656"/>
          </a:xfrm>
          <a:prstGeom prst="rect">
            <a:avLst/>
          </a:prstGeom>
          <a:noFill/>
        </p:spPr>
        <p:txBody>
          <a:bodyPr wrap="square" rtlCol="0">
            <a:spAutoFit/>
          </a:bodyPr>
          <a:lstStyle/>
          <a:p>
            <a:pPr marL="457200" indent="-457200" algn="just" fontAlgn="base">
              <a:buFont typeface="+mj-lt"/>
              <a:buAutoNum type="arabicPeriod" startAt="2"/>
            </a:pPr>
            <a:r>
              <a:rPr lang="en-GB" sz="2400" dirty="0"/>
              <a:t>Click the Remove Split button. | </a:t>
            </a:r>
            <a:r>
              <a:rPr lang="zh-CN" altLang="en-US" sz="2400" dirty="0">
                <a:solidFill>
                  <a:srgbClr val="0070C0"/>
                </a:solidFill>
              </a:rPr>
              <a:t>单击删除拆分按钮。</a:t>
            </a:r>
            <a:endParaRPr lang="en-GB" sz="2400" dirty="0">
              <a:solidFill>
                <a:srgbClr val="0070C0"/>
              </a:solidFill>
            </a:endParaRPr>
          </a:p>
          <a:p>
            <a:pPr algn="just" fontAlgn="base"/>
            <a:endParaRPr lang="en-GB" sz="2400" dirty="0"/>
          </a:p>
          <a:p>
            <a:pPr algn="just" fontAlgn="base"/>
            <a:r>
              <a:rPr lang="en-GB" sz="2400" dirty="0"/>
              <a:t>The split is removed, and you’re back to viewing the document in a single pane.</a:t>
            </a:r>
          </a:p>
          <a:p>
            <a:pPr algn="just" fontAlgn="base"/>
            <a:r>
              <a:rPr lang="zh-CN" altLang="en-US" sz="2400" dirty="0">
                <a:solidFill>
                  <a:srgbClr val="0070C0"/>
                </a:solidFill>
              </a:rPr>
              <a:t>拆分已删除，您将返回到在单个窗格中查看文档。</a:t>
            </a:r>
            <a:endParaRPr lang="en-GB" sz="2400" dirty="0">
              <a:solidFill>
                <a:srgbClr val="0070C0"/>
              </a:solidFill>
            </a:endParaRPr>
          </a:p>
        </p:txBody>
      </p:sp>
    </p:spTree>
    <p:extLst>
      <p:ext uri="{BB962C8B-B14F-4D97-AF65-F5344CB8AC3E}">
        <p14:creationId xmlns:p14="http://schemas.microsoft.com/office/powerpoint/2010/main" val="4829370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113481-B36F-4DB7-913D-7BF81D5813E0}"/>
              </a:ext>
            </a:extLst>
          </p:cNvPr>
          <p:cNvPicPr>
            <a:picLocks noChangeAspect="1"/>
          </p:cNvPicPr>
          <p:nvPr/>
        </p:nvPicPr>
        <p:blipFill>
          <a:blip r:embed="rId2"/>
          <a:stretch>
            <a:fillRect/>
          </a:stretch>
        </p:blipFill>
        <p:spPr>
          <a:xfrm>
            <a:off x="667686" y="878715"/>
            <a:ext cx="5980570" cy="4128914"/>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Split the Window</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893647"/>
          </a:xfrm>
          <a:prstGeom prst="rect">
            <a:avLst/>
          </a:prstGeom>
          <a:noFill/>
        </p:spPr>
        <p:txBody>
          <a:bodyPr wrap="square" rtlCol="0">
            <a:spAutoFit/>
          </a:bodyPr>
          <a:lstStyle/>
          <a:p>
            <a:pPr algn="just" fontAlgn="base"/>
            <a:r>
              <a:rPr lang="en-GB" sz="2400" dirty="0"/>
              <a:t>Clicking the New Window button on the View tab does something similar, opening a second window of the current document. </a:t>
            </a:r>
          </a:p>
          <a:p>
            <a:pPr algn="just" fontAlgn="base"/>
            <a:r>
              <a:rPr lang="zh-CN" altLang="en-US" sz="2400" dirty="0">
                <a:solidFill>
                  <a:srgbClr val="0070C0"/>
                </a:solidFill>
              </a:rPr>
              <a:t>单击“视图”选项卡上的“新建窗口”按钮执行类似操作，打开当前文档的第二个窗口。</a:t>
            </a:r>
            <a:endParaRPr lang="en-GB" sz="2400" dirty="0">
              <a:solidFill>
                <a:srgbClr val="0070C0"/>
              </a:solidFill>
            </a:endParaRPr>
          </a:p>
          <a:p>
            <a:pPr algn="just" fontAlgn="base"/>
            <a:endParaRPr lang="en-GB" sz="2400" dirty="0"/>
          </a:p>
          <a:p>
            <a:pPr algn="just" fontAlgn="base"/>
            <a:r>
              <a:rPr lang="en-GB" sz="2400" dirty="0"/>
              <a:t>This lets you arrange the two windows however you want, viewing two different parts of the document at once.</a:t>
            </a:r>
          </a:p>
          <a:p>
            <a:pPr algn="just" fontAlgn="base"/>
            <a:r>
              <a:rPr lang="zh-CN" altLang="en-US" sz="2400" dirty="0">
                <a:solidFill>
                  <a:srgbClr val="0070C0"/>
                </a:solidFill>
              </a:rPr>
              <a:t>这使您可以随意排列两个窗口，同时查看文档的两个不同部分</a:t>
            </a:r>
            <a:endParaRPr lang="en-GB" sz="2400" dirty="0">
              <a:solidFill>
                <a:srgbClr val="0070C0"/>
              </a:solidFill>
            </a:endParaRPr>
          </a:p>
        </p:txBody>
      </p:sp>
    </p:spTree>
    <p:extLst>
      <p:ext uri="{BB962C8B-B14F-4D97-AF65-F5344CB8AC3E}">
        <p14:creationId xmlns:p14="http://schemas.microsoft.com/office/powerpoint/2010/main" val="13501618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90F8255B-2B3D-4B43-BD52-E793E762C08C}"/>
              </a:ext>
            </a:extLst>
          </p:cNvPr>
          <p:cNvPicPr>
            <a:picLocks noChangeAspect="1"/>
          </p:cNvPicPr>
          <p:nvPr/>
        </p:nvPicPr>
        <p:blipFill>
          <a:blip r:embed="rId2"/>
          <a:stretch>
            <a:fillRect/>
          </a:stretch>
        </p:blipFill>
        <p:spPr>
          <a:xfrm>
            <a:off x="667676" y="2117530"/>
            <a:ext cx="5998121" cy="4141031"/>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Print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2677656"/>
          </a:xfrm>
          <a:prstGeom prst="rect">
            <a:avLst/>
          </a:prstGeom>
          <a:noFill/>
        </p:spPr>
        <p:txBody>
          <a:bodyPr wrap="square" rtlCol="0">
            <a:spAutoFit/>
          </a:bodyPr>
          <a:lstStyle/>
          <a:p>
            <a:pPr algn="just" fontAlgn="base"/>
            <a:r>
              <a:rPr lang="en-GB" sz="2400" dirty="0"/>
              <a:t>When you’re ready to print a document, and if you have a printer connected to your computer, you can preview a document and print it.</a:t>
            </a:r>
          </a:p>
          <a:p>
            <a:pPr algn="just" fontAlgn="base"/>
            <a:r>
              <a:rPr lang="zh-CN" altLang="en-US" sz="2400" dirty="0">
                <a:solidFill>
                  <a:srgbClr val="0070C0"/>
                </a:solidFill>
              </a:rPr>
              <a:t>当您准备好打印文档时，如果您的计算机连接了打印机，您可以预览文档并打印它</a:t>
            </a:r>
            <a:endParaRPr lang="en-GB" sz="2400" dirty="0">
              <a:solidFill>
                <a:srgbClr val="0070C0"/>
              </a:solidFill>
            </a:endParaRPr>
          </a:p>
        </p:txBody>
      </p:sp>
    </p:spTree>
    <p:extLst>
      <p:ext uri="{BB962C8B-B14F-4D97-AF65-F5344CB8AC3E}">
        <p14:creationId xmlns:p14="http://schemas.microsoft.com/office/powerpoint/2010/main" val="21048549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2"/>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Print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416320"/>
          </a:xfrm>
          <a:prstGeom prst="rect">
            <a:avLst/>
          </a:prstGeom>
          <a:noFill/>
        </p:spPr>
        <p:txBody>
          <a:bodyPr wrap="square" rtlCol="0">
            <a:spAutoFit/>
          </a:bodyPr>
          <a:lstStyle/>
          <a:p>
            <a:pPr marL="457200" indent="-457200" algn="just" fontAlgn="base">
              <a:buFont typeface="+mj-lt"/>
              <a:buAutoNum type="arabicPeriod"/>
            </a:pPr>
            <a:r>
              <a:rPr lang="en-GB" sz="2400" dirty="0"/>
              <a:t>Click the File tab. | </a:t>
            </a:r>
            <a:r>
              <a:rPr lang="zh-CN" altLang="en-US" sz="2400" dirty="0">
                <a:solidFill>
                  <a:srgbClr val="0070C0"/>
                </a:solidFill>
              </a:rPr>
              <a:t>单击文件选项卡。</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Print. | </a:t>
            </a:r>
            <a:r>
              <a:rPr lang="zh-CN" altLang="en-US" sz="2400" dirty="0">
                <a:solidFill>
                  <a:srgbClr val="0070C0"/>
                </a:solidFill>
              </a:rPr>
              <a:t>单击打印。</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Examine the print preview on the right side of the screen to ensure the document appears correct. | </a:t>
            </a:r>
            <a:r>
              <a:rPr lang="zh-CN" altLang="en-US" sz="2400" dirty="0">
                <a:solidFill>
                  <a:srgbClr val="0070C0"/>
                </a:solidFill>
              </a:rPr>
              <a:t>检查屏幕右侧的打印预览以确保文档显示正确。</a:t>
            </a:r>
            <a:endParaRPr lang="en-GB" sz="2400" dirty="0">
              <a:solidFill>
                <a:srgbClr val="0070C0"/>
              </a:solidFill>
            </a:endParaRPr>
          </a:p>
        </p:txBody>
      </p:sp>
      <p:pic>
        <p:nvPicPr>
          <p:cNvPr id="6" name="Picture 5">
            <a:extLst>
              <a:ext uri="{FF2B5EF4-FFF2-40B4-BE49-F238E27FC236}">
                <a16:creationId xmlns:a16="http://schemas.microsoft.com/office/drawing/2014/main" id="{867ACFEB-FC3E-48A0-8111-17B6E6A6D61B}"/>
              </a:ext>
            </a:extLst>
          </p:cNvPr>
          <p:cNvPicPr>
            <a:picLocks noChangeAspect="1"/>
          </p:cNvPicPr>
          <p:nvPr/>
        </p:nvPicPr>
        <p:blipFill>
          <a:blip r:embed="rId3"/>
          <a:stretch>
            <a:fillRect/>
          </a:stretch>
        </p:blipFill>
        <p:spPr>
          <a:xfrm>
            <a:off x="667676" y="2117530"/>
            <a:ext cx="5998121" cy="4141031"/>
          </a:xfrm>
          <a:prstGeom prst="rect">
            <a:avLst/>
          </a:prstGeom>
        </p:spPr>
      </p:pic>
    </p:spTree>
    <p:extLst>
      <p:ext uri="{BB962C8B-B14F-4D97-AF65-F5344CB8AC3E}">
        <p14:creationId xmlns:p14="http://schemas.microsoft.com/office/powerpoint/2010/main" val="294050442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2"/>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Print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785652"/>
          </a:xfrm>
          <a:prstGeom prst="rect">
            <a:avLst/>
          </a:prstGeom>
          <a:noFill/>
        </p:spPr>
        <p:txBody>
          <a:bodyPr wrap="square" rtlCol="0">
            <a:spAutoFit/>
          </a:bodyPr>
          <a:lstStyle/>
          <a:p>
            <a:pPr marL="457200" indent="-457200" algn="just" fontAlgn="base">
              <a:buFont typeface="+mj-lt"/>
              <a:buAutoNum type="arabicPeriod" startAt="4"/>
            </a:pPr>
            <a:r>
              <a:rPr lang="en-GB" sz="2400" dirty="0"/>
              <a:t>Select the correct printer by clicking the Printer list arrow and selecting it from the list. | </a:t>
            </a:r>
            <a:r>
              <a:rPr lang="zh-CN" altLang="en-US" sz="2400" dirty="0">
                <a:solidFill>
                  <a:srgbClr val="0070C0"/>
                </a:solidFill>
              </a:rPr>
              <a:t>单击打印机列表箭头并从列表中选择正确的打印机。</a:t>
            </a:r>
            <a:endParaRPr lang="en-GB" sz="2400" dirty="0">
              <a:solidFill>
                <a:srgbClr val="0070C0"/>
              </a:solidFill>
            </a:endParaRPr>
          </a:p>
          <a:p>
            <a:pPr marL="457200" indent="-457200" algn="just" fontAlgn="base">
              <a:buFont typeface="+mj-lt"/>
              <a:buAutoNum type="arabicPeriod" startAt="4"/>
            </a:pPr>
            <a:endParaRPr lang="en-GB" sz="2400" dirty="0">
              <a:solidFill>
                <a:srgbClr val="0070C0"/>
              </a:solidFill>
            </a:endParaRPr>
          </a:p>
          <a:p>
            <a:pPr marL="457200" indent="-457200" algn="just" fontAlgn="base">
              <a:buFont typeface="+mj-lt"/>
              <a:buAutoNum type="arabicPeriod" startAt="4"/>
            </a:pPr>
            <a:r>
              <a:rPr lang="en-GB" sz="2400" dirty="0"/>
              <a:t>Adjust the printer settings using the options below the printer, described in the following table. | </a:t>
            </a:r>
            <a:r>
              <a:rPr lang="zh-CN" altLang="en-US" sz="2400" dirty="0">
                <a:solidFill>
                  <a:srgbClr val="0070C0"/>
                </a:solidFill>
              </a:rPr>
              <a:t>使用打印机下方的选项调整打印机设置，如下表所述。</a:t>
            </a:r>
            <a:endParaRPr lang="en-GB" sz="2400" dirty="0">
              <a:solidFill>
                <a:srgbClr val="0070C0"/>
              </a:solidFill>
            </a:endParaRPr>
          </a:p>
        </p:txBody>
      </p:sp>
      <p:pic>
        <p:nvPicPr>
          <p:cNvPr id="6" name="Picture 5">
            <a:extLst>
              <a:ext uri="{FF2B5EF4-FFF2-40B4-BE49-F238E27FC236}">
                <a16:creationId xmlns:a16="http://schemas.microsoft.com/office/drawing/2014/main" id="{8B1AD5F0-93FC-484A-B283-A4E3E36DA2B8}"/>
              </a:ext>
            </a:extLst>
          </p:cNvPr>
          <p:cNvPicPr>
            <a:picLocks noChangeAspect="1"/>
          </p:cNvPicPr>
          <p:nvPr/>
        </p:nvPicPr>
        <p:blipFill>
          <a:blip r:embed="rId3"/>
          <a:stretch>
            <a:fillRect/>
          </a:stretch>
        </p:blipFill>
        <p:spPr>
          <a:xfrm>
            <a:off x="667676" y="2117530"/>
            <a:ext cx="5998121" cy="4141031"/>
          </a:xfrm>
          <a:prstGeom prst="rect">
            <a:avLst/>
          </a:prstGeom>
        </p:spPr>
      </p:pic>
    </p:spTree>
    <p:extLst>
      <p:ext uri="{BB962C8B-B14F-4D97-AF65-F5344CB8AC3E}">
        <p14:creationId xmlns:p14="http://schemas.microsoft.com/office/powerpoint/2010/main" val="3740868527"/>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2"/>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Print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893647"/>
          </a:xfrm>
          <a:prstGeom prst="rect">
            <a:avLst/>
          </a:prstGeom>
          <a:noFill/>
        </p:spPr>
        <p:txBody>
          <a:bodyPr wrap="square" rtlCol="0">
            <a:spAutoFit/>
          </a:bodyPr>
          <a:lstStyle/>
          <a:p>
            <a:pPr marL="457200" indent="-457200" algn="just" fontAlgn="base">
              <a:buFont typeface="+mj-lt"/>
              <a:buAutoNum type="arabicPeriod" startAt="6"/>
            </a:pPr>
            <a:r>
              <a:rPr lang="en-GB" sz="2400" dirty="0"/>
              <a:t>Set the number of copies in the Copies text field. | </a:t>
            </a:r>
            <a:r>
              <a:rPr lang="zh-CN" altLang="en-US" sz="2400" dirty="0">
                <a:solidFill>
                  <a:srgbClr val="0070C0"/>
                </a:solidFill>
              </a:rPr>
              <a:t>在份数文本字段中设置份数。</a:t>
            </a:r>
            <a:endParaRPr lang="en-GB" sz="2400" dirty="0">
              <a:solidFill>
                <a:srgbClr val="0070C0"/>
              </a:solidFill>
            </a:endParaRPr>
          </a:p>
          <a:p>
            <a:pPr marL="457200" indent="-457200" algn="just" fontAlgn="base">
              <a:buFont typeface="+mj-lt"/>
              <a:buAutoNum type="arabicPeriod" startAt="6"/>
            </a:pPr>
            <a:endParaRPr lang="en-GB" sz="2400" dirty="0"/>
          </a:p>
          <a:p>
            <a:pPr marL="457200" indent="-457200" algn="just" fontAlgn="base">
              <a:buFont typeface="+mj-lt"/>
              <a:buAutoNum type="arabicPeriod" startAt="6"/>
            </a:pPr>
            <a:r>
              <a:rPr lang="en-GB" sz="2400" dirty="0"/>
              <a:t>Click Print. | </a:t>
            </a:r>
            <a:r>
              <a:rPr lang="zh-CN" altLang="en-US" sz="2400" dirty="0">
                <a:solidFill>
                  <a:srgbClr val="0070C0"/>
                </a:solidFill>
              </a:rPr>
              <a:t>点击打印</a:t>
            </a:r>
            <a:endParaRPr lang="en-GB" sz="2400" dirty="0">
              <a:solidFill>
                <a:srgbClr val="0070C0"/>
              </a:solidFill>
            </a:endParaRPr>
          </a:p>
          <a:p>
            <a:pPr algn="just" fontAlgn="base"/>
            <a:endParaRPr lang="en-GB" sz="2400" dirty="0"/>
          </a:p>
          <a:p>
            <a:pPr algn="just" fontAlgn="base"/>
            <a:r>
              <a:rPr lang="en-GB" sz="2400" dirty="0"/>
              <a:t>The document is sent to the printer. </a:t>
            </a:r>
          </a:p>
          <a:p>
            <a:pPr algn="just" fontAlgn="base"/>
            <a:endParaRPr lang="en-GB" sz="2400" dirty="0"/>
          </a:p>
          <a:p>
            <a:pPr algn="just" fontAlgn="base"/>
            <a:r>
              <a:rPr lang="en-GB" sz="2400" dirty="0"/>
              <a:t>Shortcut: Press Ctrl + P</a:t>
            </a:r>
          </a:p>
          <a:p>
            <a:pPr algn="just" fontAlgn="base"/>
            <a:endParaRPr lang="en-GB" sz="2400" dirty="0"/>
          </a:p>
          <a:p>
            <a:pPr algn="just" fontAlgn="base"/>
            <a:r>
              <a:rPr lang="zh-CN" altLang="en-US" sz="2400" dirty="0">
                <a:solidFill>
                  <a:srgbClr val="0070C0"/>
                </a:solidFill>
              </a:rPr>
              <a:t>文档被发送到打印机。</a:t>
            </a:r>
          </a:p>
          <a:p>
            <a:pPr algn="just" fontAlgn="base"/>
            <a:endParaRPr lang="zh-CN" altLang="en-US" sz="2400" dirty="0">
              <a:solidFill>
                <a:srgbClr val="0070C0"/>
              </a:solidFill>
            </a:endParaRPr>
          </a:p>
          <a:p>
            <a:pPr algn="just" fontAlgn="base"/>
            <a:r>
              <a:rPr lang="zh-CN" altLang="en-US" sz="2400" dirty="0">
                <a:solidFill>
                  <a:srgbClr val="0070C0"/>
                </a:solidFill>
              </a:rPr>
              <a:t>快捷键：按</a:t>
            </a:r>
            <a:r>
              <a:rPr lang="en-US" altLang="zh-CN" sz="2400" dirty="0">
                <a:solidFill>
                  <a:srgbClr val="0070C0"/>
                </a:solidFill>
              </a:rPr>
              <a:t>Ctrl + P</a:t>
            </a:r>
            <a:endParaRPr lang="en-GB" sz="2400" dirty="0">
              <a:solidFill>
                <a:srgbClr val="0070C0"/>
              </a:solidFill>
            </a:endParaRPr>
          </a:p>
        </p:txBody>
      </p:sp>
      <p:pic>
        <p:nvPicPr>
          <p:cNvPr id="6" name="Picture 5">
            <a:extLst>
              <a:ext uri="{FF2B5EF4-FFF2-40B4-BE49-F238E27FC236}">
                <a16:creationId xmlns:a16="http://schemas.microsoft.com/office/drawing/2014/main" id="{C9D0CF73-48A7-411A-B72A-8E8160160FD3}"/>
              </a:ext>
            </a:extLst>
          </p:cNvPr>
          <p:cNvPicPr>
            <a:picLocks noChangeAspect="1"/>
          </p:cNvPicPr>
          <p:nvPr/>
        </p:nvPicPr>
        <p:blipFill>
          <a:blip r:embed="rId3"/>
          <a:stretch>
            <a:fillRect/>
          </a:stretch>
        </p:blipFill>
        <p:spPr>
          <a:xfrm>
            <a:off x="667676" y="2117530"/>
            <a:ext cx="5998121" cy="4141031"/>
          </a:xfrm>
          <a:prstGeom prst="rect">
            <a:avLst/>
          </a:prstGeom>
        </p:spPr>
      </p:pic>
    </p:spTree>
    <p:extLst>
      <p:ext uri="{BB962C8B-B14F-4D97-AF65-F5344CB8AC3E}">
        <p14:creationId xmlns:p14="http://schemas.microsoft.com/office/powerpoint/2010/main" val="3555781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A44353AB-EADE-4F25-9E9F-A5B251F47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7157" y="902281"/>
            <a:ext cx="7525310" cy="540561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Understand the Screen</a:t>
            </a:r>
          </a:p>
        </p:txBody>
      </p:sp>
      <p:sp>
        <p:nvSpPr>
          <p:cNvPr id="3" name="TextBox 2">
            <a:extLst>
              <a:ext uri="{FF2B5EF4-FFF2-40B4-BE49-F238E27FC236}">
                <a16:creationId xmlns:a16="http://schemas.microsoft.com/office/drawing/2014/main" id="{E78D8235-3F41-4A56-89C4-59990BAE336E}"/>
              </a:ext>
            </a:extLst>
          </p:cNvPr>
          <p:cNvSpPr txBox="1"/>
          <p:nvPr/>
        </p:nvSpPr>
        <p:spPr>
          <a:xfrm>
            <a:off x="8219518" y="783454"/>
            <a:ext cx="3809725" cy="3416320"/>
          </a:xfrm>
          <a:prstGeom prst="rect">
            <a:avLst/>
          </a:prstGeom>
          <a:noFill/>
        </p:spPr>
        <p:txBody>
          <a:bodyPr wrap="square" rtlCol="0">
            <a:spAutoFit/>
          </a:bodyPr>
          <a:lstStyle/>
          <a:p>
            <a:pPr algn="just" fontAlgn="base"/>
            <a:r>
              <a:rPr lang="en-GB" sz="2400" dirty="0"/>
              <a:t>Ribbon: This is where you'll find all the options you need to make a stellar document. The options are grouped into tabs.</a:t>
            </a:r>
          </a:p>
          <a:p>
            <a:pPr algn="just" fontAlgn="base"/>
            <a:r>
              <a:rPr lang="zh-CN" altLang="en-US" sz="2400" dirty="0">
                <a:solidFill>
                  <a:srgbClr val="0070C0"/>
                </a:solidFill>
              </a:rPr>
              <a:t>功能区：在这里您可以找到制作一流文档所需的所有选项。选项被分组到选项卡中</a:t>
            </a:r>
            <a:endParaRPr lang="en-GB" sz="2400" dirty="0">
              <a:solidFill>
                <a:srgbClr val="0070C0"/>
              </a:solidFill>
            </a:endParaRPr>
          </a:p>
        </p:txBody>
      </p:sp>
    </p:spTree>
    <p:extLst>
      <p:ext uri="{BB962C8B-B14F-4D97-AF65-F5344CB8AC3E}">
        <p14:creationId xmlns:p14="http://schemas.microsoft.com/office/powerpoint/2010/main" val="253423295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Print</a:t>
            </a:r>
          </a:p>
        </p:txBody>
      </p:sp>
      <p:graphicFrame>
        <p:nvGraphicFramePr>
          <p:cNvPr id="2" name="Table 4">
            <a:extLst>
              <a:ext uri="{FF2B5EF4-FFF2-40B4-BE49-F238E27FC236}">
                <a16:creationId xmlns:a16="http://schemas.microsoft.com/office/drawing/2014/main" id="{94C9B1DD-4089-426F-9589-62DB74D6DC31}"/>
              </a:ext>
            </a:extLst>
          </p:cNvPr>
          <p:cNvGraphicFramePr>
            <a:graphicFrameLocks noGrp="1"/>
          </p:cNvGraphicFramePr>
          <p:nvPr>
            <p:extLst>
              <p:ext uri="{D42A27DB-BD31-4B8C-83A1-F6EECF244321}">
                <p14:modId xmlns:p14="http://schemas.microsoft.com/office/powerpoint/2010/main" val="903112971"/>
              </p:ext>
            </p:extLst>
          </p:nvPr>
        </p:nvGraphicFramePr>
        <p:xfrm>
          <a:off x="462280" y="1197186"/>
          <a:ext cx="11267439" cy="3536881"/>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3022014562"/>
                    </a:ext>
                  </a:extLst>
                </a:gridCol>
                <a:gridCol w="4438226">
                  <a:extLst>
                    <a:ext uri="{9D8B030D-6E8A-4147-A177-3AD203B41FA5}">
                      <a16:colId xmlns:a16="http://schemas.microsoft.com/office/drawing/2014/main" val="1051923289"/>
                    </a:ext>
                  </a:extLst>
                </a:gridCol>
                <a:gridCol w="3755813">
                  <a:extLst>
                    <a:ext uri="{9D8B030D-6E8A-4147-A177-3AD203B41FA5}">
                      <a16:colId xmlns:a16="http://schemas.microsoft.com/office/drawing/2014/main" val="2194185783"/>
                    </a:ext>
                  </a:extLst>
                </a:gridCol>
              </a:tblGrid>
              <a:tr h="519361">
                <a:tc>
                  <a:txBody>
                    <a:bodyPr/>
                    <a:lstStyle/>
                    <a:p>
                      <a:pPr algn="ctr"/>
                      <a:r>
                        <a:rPr lang="en-SG" b="1" dirty="0">
                          <a:solidFill>
                            <a:schemeClr val="bg1"/>
                          </a:solidFill>
                        </a:rPr>
                        <a:t>Print Settings</a:t>
                      </a:r>
                    </a:p>
                  </a:txBody>
                  <a:tcPr>
                    <a:solidFill>
                      <a:srgbClr val="1E81E9"/>
                    </a:solidFill>
                  </a:tcPr>
                </a:tc>
                <a:tc>
                  <a:txBody>
                    <a:bodyPr/>
                    <a:lstStyle/>
                    <a:p>
                      <a:pPr algn="ctr"/>
                      <a:r>
                        <a:rPr lang="en-SG" b="1" dirty="0">
                          <a:solidFill>
                            <a:schemeClr val="bg1"/>
                          </a:solidFill>
                        </a:rPr>
                        <a:t>Explanation</a:t>
                      </a:r>
                    </a:p>
                  </a:txBody>
                  <a:tcPr>
                    <a:solidFill>
                      <a:srgbClr val="1E81E9"/>
                    </a:solidFill>
                  </a:tcPr>
                </a:tc>
                <a:tc>
                  <a:txBody>
                    <a:bodyPr/>
                    <a:lstStyle/>
                    <a:p>
                      <a:pPr algn="ctr"/>
                      <a:endParaRPr lang="en-SG" b="1" dirty="0">
                        <a:solidFill>
                          <a:schemeClr val="bg1"/>
                        </a:solidFill>
                      </a:endParaRPr>
                    </a:p>
                  </a:txBody>
                  <a:tcPr>
                    <a:solidFill>
                      <a:srgbClr val="1E81E9"/>
                    </a:solidFill>
                  </a:tcPr>
                </a:tc>
                <a:extLst>
                  <a:ext uri="{0D108BD9-81ED-4DB2-BD59-A6C34878D82A}">
                    <a16:rowId xmlns:a16="http://schemas.microsoft.com/office/drawing/2014/main" val="4112954943"/>
                  </a:ext>
                </a:extLst>
              </a:tr>
              <a:tr h="519361">
                <a:tc>
                  <a:txBody>
                    <a:bodyPr/>
                    <a:lstStyle/>
                    <a:p>
                      <a:r>
                        <a:rPr lang="en-SG" dirty="0"/>
                        <a:t>Print Range</a:t>
                      </a:r>
                    </a:p>
                  </a:txBody>
                  <a:tcPr/>
                </a:tc>
                <a:tc>
                  <a:txBody>
                    <a:bodyPr/>
                    <a:lstStyle/>
                    <a:p>
                      <a:r>
                        <a:rPr lang="en-GB" dirty="0"/>
                        <a:t>Print the whole document, a certain page range, a single section, or just even or odd pages.</a:t>
                      </a:r>
                      <a:endParaRPr lang="en-SG" dirty="0"/>
                    </a:p>
                  </a:txBody>
                  <a:tcPr/>
                </a:tc>
                <a:tc>
                  <a:txBody>
                    <a:bodyPr/>
                    <a:lstStyle/>
                    <a:p>
                      <a:r>
                        <a:rPr lang="zh-CN" altLang="en-US" dirty="0">
                          <a:solidFill>
                            <a:srgbClr val="0070C0"/>
                          </a:solidFill>
                        </a:rPr>
                        <a:t>打印整个文档、特定页面范围、单个部分或仅打印偶数页或奇数页。</a:t>
                      </a:r>
                      <a:endParaRPr lang="en-SG" dirty="0">
                        <a:solidFill>
                          <a:srgbClr val="0070C0"/>
                        </a:solidFill>
                      </a:endParaRPr>
                    </a:p>
                  </a:txBody>
                  <a:tcPr/>
                </a:tc>
                <a:extLst>
                  <a:ext uri="{0D108BD9-81ED-4DB2-BD59-A6C34878D82A}">
                    <a16:rowId xmlns:a16="http://schemas.microsoft.com/office/drawing/2014/main" val="455027516"/>
                  </a:ext>
                </a:extLst>
              </a:tr>
              <a:tr h="519361">
                <a:tc>
                  <a:txBody>
                    <a:bodyPr/>
                    <a:lstStyle/>
                    <a:p>
                      <a:r>
                        <a:rPr lang="en-GB" dirty="0"/>
                        <a:t>Print One Sided / Both Sides</a:t>
                      </a:r>
                      <a:endParaRPr lang="en-SG" dirty="0"/>
                    </a:p>
                  </a:txBody>
                  <a:tcPr/>
                </a:tc>
                <a:tc>
                  <a:txBody>
                    <a:bodyPr/>
                    <a:lstStyle/>
                    <a:p>
                      <a:r>
                        <a:rPr lang="en-GB" dirty="0"/>
                        <a:t>Print the document one-sided, enable a printer’s two-sided printing function, or manually flip the pages during printing</a:t>
                      </a:r>
                      <a:endParaRPr lang="en-SG" dirty="0"/>
                    </a:p>
                  </a:txBody>
                  <a:tcPr/>
                </a:tc>
                <a:tc>
                  <a:txBody>
                    <a:bodyPr/>
                    <a:lstStyle/>
                    <a:p>
                      <a:r>
                        <a:rPr lang="zh-CN" altLang="en-US" dirty="0">
                          <a:solidFill>
                            <a:srgbClr val="0070C0"/>
                          </a:solidFill>
                        </a:rPr>
                        <a:t>单面打印文档，启​​用打印机的双面打印功能，或在打印过程中手动翻页</a:t>
                      </a:r>
                      <a:endParaRPr lang="en-SG" dirty="0">
                        <a:solidFill>
                          <a:srgbClr val="0070C0"/>
                        </a:solidFill>
                      </a:endParaRPr>
                    </a:p>
                  </a:txBody>
                  <a:tcPr/>
                </a:tc>
                <a:extLst>
                  <a:ext uri="{0D108BD9-81ED-4DB2-BD59-A6C34878D82A}">
                    <a16:rowId xmlns:a16="http://schemas.microsoft.com/office/drawing/2014/main" val="2169631823"/>
                  </a:ext>
                </a:extLst>
              </a:tr>
              <a:tr h="519361">
                <a:tc>
                  <a:txBody>
                    <a:bodyPr/>
                    <a:lstStyle/>
                    <a:p>
                      <a:r>
                        <a:rPr lang="en-SG" dirty="0"/>
                        <a:t>Collate</a:t>
                      </a:r>
                    </a:p>
                  </a:txBody>
                  <a:tcPr/>
                </a:tc>
                <a:tc>
                  <a:txBody>
                    <a:bodyPr/>
                    <a:lstStyle/>
                    <a:p>
                      <a:r>
                        <a:rPr lang="en-GB" dirty="0"/>
                        <a:t>Collating prints multiple copies of the document all the way through (1, 2, 3, 1, 2, 3), while printing uncollated prints multiple copies of each page together (1, 1, 2, 2, 3, 3).</a:t>
                      </a:r>
                      <a:endParaRPr lang="en-SG" dirty="0"/>
                    </a:p>
                  </a:txBody>
                  <a:tcPr/>
                </a:tc>
                <a:tc>
                  <a:txBody>
                    <a:bodyPr/>
                    <a:lstStyle/>
                    <a:p>
                      <a:r>
                        <a:rPr lang="zh-CN" altLang="en-US" dirty="0">
                          <a:solidFill>
                            <a:srgbClr val="0070C0"/>
                          </a:solidFill>
                        </a:rPr>
                        <a:t>分页打印文档的多份副本 </a:t>
                      </a:r>
                      <a:r>
                        <a:rPr lang="en-US" altLang="zh-CN" dirty="0">
                          <a:solidFill>
                            <a:srgbClr val="0070C0"/>
                          </a:solidFill>
                        </a:rPr>
                        <a:t>(1, 2, 3, 1, 2, 3)</a:t>
                      </a:r>
                      <a:r>
                        <a:rPr lang="zh-CN" altLang="en-US" dirty="0">
                          <a:solidFill>
                            <a:srgbClr val="0070C0"/>
                          </a:solidFill>
                        </a:rPr>
                        <a:t>，而打印未分页的打印每页的多份副本 </a:t>
                      </a:r>
                      <a:r>
                        <a:rPr lang="en-US" altLang="zh-CN" dirty="0">
                          <a:solidFill>
                            <a:srgbClr val="0070C0"/>
                          </a:solidFill>
                        </a:rPr>
                        <a:t>(1, 1, 2, 2, 3, 3)</a:t>
                      </a:r>
                      <a:r>
                        <a:rPr lang="zh-CN" altLang="en-US" dirty="0">
                          <a:solidFill>
                            <a:srgbClr val="0070C0"/>
                          </a:solidFill>
                        </a:rPr>
                        <a:t>。</a:t>
                      </a:r>
                      <a:endParaRPr lang="en-SG" dirty="0">
                        <a:solidFill>
                          <a:srgbClr val="0070C0"/>
                        </a:solidFill>
                      </a:endParaRPr>
                    </a:p>
                  </a:txBody>
                  <a:tcPr/>
                </a:tc>
                <a:extLst>
                  <a:ext uri="{0D108BD9-81ED-4DB2-BD59-A6C34878D82A}">
                    <a16:rowId xmlns:a16="http://schemas.microsoft.com/office/drawing/2014/main" val="1773983816"/>
                  </a:ext>
                </a:extLst>
              </a:tr>
            </a:tbl>
          </a:graphicData>
        </a:graphic>
      </p:graphicFrame>
    </p:spTree>
    <p:extLst>
      <p:ext uri="{BB962C8B-B14F-4D97-AF65-F5344CB8AC3E}">
        <p14:creationId xmlns:p14="http://schemas.microsoft.com/office/powerpoint/2010/main" val="276857610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Print</a:t>
            </a:r>
          </a:p>
        </p:txBody>
      </p:sp>
      <p:graphicFrame>
        <p:nvGraphicFramePr>
          <p:cNvPr id="2" name="Table 4">
            <a:extLst>
              <a:ext uri="{FF2B5EF4-FFF2-40B4-BE49-F238E27FC236}">
                <a16:creationId xmlns:a16="http://schemas.microsoft.com/office/drawing/2014/main" id="{94C9B1DD-4089-426F-9589-62DB74D6DC31}"/>
              </a:ext>
            </a:extLst>
          </p:cNvPr>
          <p:cNvGraphicFramePr>
            <a:graphicFrameLocks noGrp="1"/>
          </p:cNvGraphicFramePr>
          <p:nvPr>
            <p:extLst>
              <p:ext uri="{D42A27DB-BD31-4B8C-83A1-F6EECF244321}">
                <p14:modId xmlns:p14="http://schemas.microsoft.com/office/powerpoint/2010/main" val="3237635582"/>
              </p:ext>
            </p:extLst>
          </p:nvPr>
        </p:nvGraphicFramePr>
        <p:xfrm>
          <a:off x="462280" y="1197186"/>
          <a:ext cx="11267439" cy="2717524"/>
        </p:xfrm>
        <a:graphic>
          <a:graphicData uri="http://schemas.openxmlformats.org/drawingml/2006/table">
            <a:tbl>
              <a:tblPr firstRow="1" bandRow="1">
                <a:tableStyleId>{5940675A-B579-460E-94D1-54222C63F5DA}</a:tableStyleId>
              </a:tblPr>
              <a:tblGrid>
                <a:gridCol w="3073400">
                  <a:extLst>
                    <a:ext uri="{9D8B030D-6E8A-4147-A177-3AD203B41FA5}">
                      <a16:colId xmlns:a16="http://schemas.microsoft.com/office/drawing/2014/main" val="3022014562"/>
                    </a:ext>
                  </a:extLst>
                </a:gridCol>
                <a:gridCol w="4438226">
                  <a:extLst>
                    <a:ext uri="{9D8B030D-6E8A-4147-A177-3AD203B41FA5}">
                      <a16:colId xmlns:a16="http://schemas.microsoft.com/office/drawing/2014/main" val="1051923289"/>
                    </a:ext>
                  </a:extLst>
                </a:gridCol>
                <a:gridCol w="3755813">
                  <a:extLst>
                    <a:ext uri="{9D8B030D-6E8A-4147-A177-3AD203B41FA5}">
                      <a16:colId xmlns:a16="http://schemas.microsoft.com/office/drawing/2014/main" val="2194185783"/>
                    </a:ext>
                  </a:extLst>
                </a:gridCol>
              </a:tblGrid>
              <a:tr h="519361">
                <a:tc>
                  <a:txBody>
                    <a:bodyPr/>
                    <a:lstStyle/>
                    <a:p>
                      <a:pPr algn="ctr"/>
                      <a:r>
                        <a:rPr lang="en-SG" b="1" dirty="0">
                          <a:solidFill>
                            <a:schemeClr val="bg1"/>
                          </a:solidFill>
                        </a:rPr>
                        <a:t>Print Settings</a:t>
                      </a:r>
                    </a:p>
                  </a:txBody>
                  <a:tcPr>
                    <a:solidFill>
                      <a:srgbClr val="1E81E9"/>
                    </a:solidFill>
                  </a:tcPr>
                </a:tc>
                <a:tc>
                  <a:txBody>
                    <a:bodyPr/>
                    <a:lstStyle/>
                    <a:p>
                      <a:pPr algn="ctr"/>
                      <a:r>
                        <a:rPr lang="en-SG" b="1" dirty="0">
                          <a:solidFill>
                            <a:schemeClr val="bg1"/>
                          </a:solidFill>
                        </a:rPr>
                        <a:t>Explanation</a:t>
                      </a:r>
                    </a:p>
                  </a:txBody>
                  <a:tcPr>
                    <a:solidFill>
                      <a:srgbClr val="1E81E9"/>
                    </a:solidFill>
                  </a:tcPr>
                </a:tc>
                <a:tc>
                  <a:txBody>
                    <a:bodyPr/>
                    <a:lstStyle/>
                    <a:p>
                      <a:pPr algn="ctr"/>
                      <a:endParaRPr lang="en-SG" b="1" dirty="0">
                        <a:solidFill>
                          <a:schemeClr val="bg1"/>
                        </a:solidFill>
                      </a:endParaRPr>
                    </a:p>
                  </a:txBody>
                  <a:tcPr>
                    <a:solidFill>
                      <a:srgbClr val="1E81E9"/>
                    </a:solidFill>
                  </a:tcPr>
                </a:tc>
                <a:extLst>
                  <a:ext uri="{0D108BD9-81ED-4DB2-BD59-A6C34878D82A}">
                    <a16:rowId xmlns:a16="http://schemas.microsoft.com/office/drawing/2014/main" val="4112954943"/>
                  </a:ext>
                </a:extLst>
              </a:tr>
              <a:tr h="519361">
                <a:tc>
                  <a:txBody>
                    <a:bodyPr/>
                    <a:lstStyle/>
                    <a:p>
                      <a:r>
                        <a:rPr lang="en-SG" dirty="0"/>
                        <a:t>Orientation</a:t>
                      </a:r>
                    </a:p>
                  </a:txBody>
                  <a:tcPr/>
                </a:tc>
                <a:tc>
                  <a:txBody>
                    <a:bodyPr/>
                    <a:lstStyle/>
                    <a:p>
                      <a:r>
                        <a:rPr lang="en-GB" dirty="0"/>
                        <a:t>Select Portrait (taller) or Landscape (wider)</a:t>
                      </a:r>
                      <a:endParaRPr lang="en-SG" dirty="0"/>
                    </a:p>
                  </a:txBody>
                  <a:tcPr/>
                </a:tc>
                <a:tc>
                  <a:txBody>
                    <a:bodyPr/>
                    <a:lstStyle/>
                    <a:p>
                      <a:r>
                        <a:rPr lang="zh-CN" altLang="en-US" dirty="0">
                          <a:solidFill>
                            <a:srgbClr val="0070C0"/>
                          </a:solidFill>
                        </a:rPr>
                        <a:t>选择纵向（较高）或横向（较宽）</a:t>
                      </a:r>
                      <a:endParaRPr lang="en-SG" dirty="0">
                        <a:solidFill>
                          <a:srgbClr val="0070C0"/>
                        </a:solidFill>
                      </a:endParaRPr>
                    </a:p>
                  </a:txBody>
                  <a:tcPr/>
                </a:tc>
                <a:extLst>
                  <a:ext uri="{0D108BD9-81ED-4DB2-BD59-A6C34878D82A}">
                    <a16:rowId xmlns:a16="http://schemas.microsoft.com/office/drawing/2014/main" val="2486045022"/>
                  </a:ext>
                </a:extLst>
              </a:tr>
              <a:tr h="519361">
                <a:tc>
                  <a:txBody>
                    <a:bodyPr/>
                    <a:lstStyle/>
                    <a:p>
                      <a:r>
                        <a:rPr lang="en-SG" dirty="0"/>
                        <a:t>Page Size</a:t>
                      </a:r>
                    </a:p>
                  </a:txBody>
                  <a:tcPr/>
                </a:tc>
                <a:tc>
                  <a:txBody>
                    <a:bodyPr/>
                    <a:lstStyle/>
                    <a:p>
                      <a:r>
                        <a:rPr lang="en-GB" dirty="0"/>
                        <a:t>Select the size of paper you’re printing on</a:t>
                      </a:r>
                      <a:endParaRPr lang="en-SG" dirty="0"/>
                    </a:p>
                  </a:txBody>
                  <a:tcPr/>
                </a:tc>
                <a:tc>
                  <a:txBody>
                    <a:bodyPr/>
                    <a:lstStyle/>
                    <a:p>
                      <a:r>
                        <a:rPr lang="zh-CN" altLang="en-US" dirty="0">
                          <a:solidFill>
                            <a:srgbClr val="0070C0"/>
                          </a:solidFill>
                        </a:rPr>
                        <a:t>选择要打印的纸张尺寸</a:t>
                      </a:r>
                      <a:endParaRPr lang="en-SG" dirty="0">
                        <a:solidFill>
                          <a:srgbClr val="0070C0"/>
                        </a:solidFill>
                      </a:endParaRPr>
                    </a:p>
                  </a:txBody>
                  <a:tcPr/>
                </a:tc>
                <a:extLst>
                  <a:ext uri="{0D108BD9-81ED-4DB2-BD59-A6C34878D82A}">
                    <a16:rowId xmlns:a16="http://schemas.microsoft.com/office/drawing/2014/main" val="455027516"/>
                  </a:ext>
                </a:extLst>
              </a:tr>
              <a:tr h="519361">
                <a:tc>
                  <a:txBody>
                    <a:bodyPr/>
                    <a:lstStyle/>
                    <a:p>
                      <a:r>
                        <a:rPr lang="en-SG" dirty="0"/>
                        <a:t>Page Margins</a:t>
                      </a:r>
                    </a:p>
                  </a:txBody>
                  <a:tcPr/>
                </a:tc>
                <a:tc>
                  <a:txBody>
                    <a:bodyPr/>
                    <a:lstStyle/>
                    <a:p>
                      <a:r>
                        <a:rPr lang="en-GB" dirty="0"/>
                        <a:t>Adjust the margins between the edge of the page and the text</a:t>
                      </a:r>
                      <a:endParaRPr lang="en-SG" dirty="0"/>
                    </a:p>
                  </a:txBody>
                  <a:tcPr/>
                </a:tc>
                <a:tc>
                  <a:txBody>
                    <a:bodyPr/>
                    <a:lstStyle/>
                    <a:p>
                      <a:r>
                        <a:rPr lang="zh-CN" altLang="en-US" dirty="0">
                          <a:solidFill>
                            <a:srgbClr val="0070C0"/>
                          </a:solidFill>
                        </a:rPr>
                        <a:t>调整页面边缘和文本之间的边距</a:t>
                      </a:r>
                      <a:endParaRPr lang="en-SG" dirty="0">
                        <a:solidFill>
                          <a:srgbClr val="0070C0"/>
                        </a:solidFill>
                      </a:endParaRPr>
                    </a:p>
                  </a:txBody>
                  <a:tcPr/>
                </a:tc>
                <a:extLst>
                  <a:ext uri="{0D108BD9-81ED-4DB2-BD59-A6C34878D82A}">
                    <a16:rowId xmlns:a16="http://schemas.microsoft.com/office/drawing/2014/main" val="2169631823"/>
                  </a:ext>
                </a:extLst>
              </a:tr>
              <a:tr h="519361">
                <a:tc>
                  <a:txBody>
                    <a:bodyPr/>
                    <a:lstStyle/>
                    <a:p>
                      <a:r>
                        <a:rPr lang="en-SG" dirty="0"/>
                        <a:t>Pages Per Sheet</a:t>
                      </a:r>
                    </a:p>
                  </a:txBody>
                  <a:tcPr/>
                </a:tc>
                <a:tc>
                  <a:txBody>
                    <a:bodyPr/>
                    <a:lstStyle/>
                    <a:p>
                      <a:r>
                        <a:rPr lang="en-SG" dirty="0"/>
                        <a:t>Arrange multiple pages on a single sheet.</a:t>
                      </a:r>
                    </a:p>
                  </a:txBody>
                  <a:tcPr/>
                </a:tc>
                <a:tc>
                  <a:txBody>
                    <a:bodyPr/>
                    <a:lstStyle/>
                    <a:p>
                      <a:r>
                        <a:rPr lang="zh-CN" altLang="en-US" dirty="0">
                          <a:solidFill>
                            <a:srgbClr val="0070C0"/>
                          </a:solidFill>
                        </a:rPr>
                        <a:t>在一张纸上排列多个页面。</a:t>
                      </a:r>
                      <a:endParaRPr lang="en-SG" dirty="0">
                        <a:solidFill>
                          <a:srgbClr val="0070C0"/>
                        </a:solidFill>
                      </a:endParaRPr>
                    </a:p>
                  </a:txBody>
                  <a:tcPr/>
                </a:tc>
                <a:extLst>
                  <a:ext uri="{0D108BD9-81ED-4DB2-BD59-A6C34878D82A}">
                    <a16:rowId xmlns:a16="http://schemas.microsoft.com/office/drawing/2014/main" val="1773983816"/>
                  </a:ext>
                </a:extLst>
              </a:tr>
            </a:tbl>
          </a:graphicData>
        </a:graphic>
      </p:graphicFrame>
    </p:spTree>
    <p:extLst>
      <p:ext uri="{BB962C8B-B14F-4D97-AF65-F5344CB8AC3E}">
        <p14:creationId xmlns:p14="http://schemas.microsoft.com/office/powerpoint/2010/main" val="111486413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FBCE0B-387B-424C-809B-F015EC772367}"/>
              </a:ext>
            </a:extLst>
          </p:cNvPr>
          <p:cNvPicPr>
            <a:picLocks noChangeAspect="1"/>
          </p:cNvPicPr>
          <p:nvPr/>
        </p:nvPicPr>
        <p:blipFill>
          <a:blip r:embed="rId2"/>
          <a:stretch>
            <a:fillRect/>
          </a:stretch>
        </p:blipFill>
        <p:spPr>
          <a:xfrm>
            <a:off x="667676" y="819014"/>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Quick Access Toolbar</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416320"/>
          </a:xfrm>
          <a:prstGeom prst="rect">
            <a:avLst/>
          </a:prstGeom>
          <a:noFill/>
        </p:spPr>
        <p:txBody>
          <a:bodyPr wrap="square" rtlCol="0">
            <a:spAutoFit/>
          </a:bodyPr>
          <a:lstStyle/>
          <a:p>
            <a:pPr algn="just" fontAlgn="base"/>
            <a:r>
              <a:rPr lang="en-GB" sz="2400" dirty="0"/>
              <a:t>The Quick Access Toolbar holds a few buttons for commands that you'll use often, such as save, undo, redo, and repeat. They’ll always be available, no matter which ribbon tab you’re on.</a:t>
            </a:r>
          </a:p>
          <a:p>
            <a:pPr algn="just" fontAlgn="base"/>
            <a:r>
              <a:rPr lang="zh-CN" altLang="en-US" sz="2400" dirty="0">
                <a:solidFill>
                  <a:srgbClr val="0070C0"/>
                </a:solidFill>
              </a:rPr>
              <a:t>快速访问工具栏包含一些用于您经常使用的命令的按钮，例如保存、撤消、重做和重复。无论您使用哪个功能区选项卡，它们始终可用</a:t>
            </a:r>
            <a:endParaRPr lang="en-GB" sz="2400" dirty="0">
              <a:solidFill>
                <a:srgbClr val="0070C0"/>
              </a:solidFill>
            </a:endParaRPr>
          </a:p>
        </p:txBody>
      </p:sp>
      <p:pic>
        <p:nvPicPr>
          <p:cNvPr id="8" name="Picture 7">
            <a:extLst>
              <a:ext uri="{FF2B5EF4-FFF2-40B4-BE49-F238E27FC236}">
                <a16:creationId xmlns:a16="http://schemas.microsoft.com/office/drawing/2014/main" id="{C00DB71F-D5A6-4535-9CF6-8480049FD064}"/>
              </a:ext>
            </a:extLst>
          </p:cNvPr>
          <p:cNvPicPr>
            <a:picLocks noChangeAspect="1"/>
          </p:cNvPicPr>
          <p:nvPr/>
        </p:nvPicPr>
        <p:blipFill>
          <a:blip r:embed="rId3"/>
          <a:stretch>
            <a:fillRect/>
          </a:stretch>
        </p:blipFill>
        <p:spPr>
          <a:xfrm>
            <a:off x="667676" y="2089578"/>
            <a:ext cx="5972871" cy="4123599"/>
          </a:xfrm>
          <a:prstGeom prst="rect">
            <a:avLst/>
          </a:prstGeom>
        </p:spPr>
      </p:pic>
    </p:spTree>
    <p:extLst>
      <p:ext uri="{BB962C8B-B14F-4D97-AF65-F5344CB8AC3E}">
        <p14:creationId xmlns:p14="http://schemas.microsoft.com/office/powerpoint/2010/main" val="5384266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FBCE0B-387B-424C-809B-F015EC772367}"/>
              </a:ext>
            </a:extLst>
          </p:cNvPr>
          <p:cNvPicPr>
            <a:picLocks noChangeAspect="1"/>
          </p:cNvPicPr>
          <p:nvPr/>
        </p:nvPicPr>
        <p:blipFill>
          <a:blip r:embed="rId2"/>
          <a:stretch>
            <a:fillRect/>
          </a:stretch>
        </p:blipFill>
        <p:spPr>
          <a:xfrm>
            <a:off x="667676" y="819014"/>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Quick Access Toolbar</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5632311"/>
          </a:xfrm>
          <a:prstGeom prst="rect">
            <a:avLst/>
          </a:prstGeom>
          <a:noFill/>
        </p:spPr>
        <p:txBody>
          <a:bodyPr wrap="square" rtlCol="0">
            <a:spAutoFit/>
          </a:bodyPr>
          <a:lstStyle/>
          <a:p>
            <a:pPr algn="just" fontAlgn="base"/>
            <a:r>
              <a:rPr lang="en-GB" sz="2400" dirty="0"/>
              <a:t>If the Quick Access Toolbar doesn’t contain enough of your frequently used commands, you can customize it by adding or deleting commands. </a:t>
            </a:r>
          </a:p>
          <a:p>
            <a:pPr algn="just" fontAlgn="base"/>
            <a:r>
              <a:rPr lang="zh-CN" altLang="en-US" sz="2400" dirty="0">
                <a:solidFill>
                  <a:srgbClr val="0070C0"/>
                </a:solidFill>
              </a:rPr>
              <a:t>如果快速访问工具栏没有包含足够多的常用命令，您可以通过添加或删除命令来自定义它。</a:t>
            </a:r>
            <a:endParaRPr lang="en-SG" altLang="zh-CN" sz="2400" dirty="0">
              <a:solidFill>
                <a:srgbClr val="0070C0"/>
              </a:solidFill>
            </a:endParaRPr>
          </a:p>
          <a:p>
            <a:pPr algn="just" fontAlgn="base"/>
            <a:endParaRPr lang="en-GB" sz="2400" dirty="0"/>
          </a:p>
          <a:p>
            <a:pPr marL="457200" indent="-457200" algn="just" fontAlgn="base">
              <a:buFont typeface="+mj-lt"/>
              <a:buAutoNum type="arabicPeriod"/>
            </a:pPr>
            <a:r>
              <a:rPr lang="en-GB" sz="2400" dirty="0"/>
              <a:t>Click the Customize Quick Access Toolbar button. | </a:t>
            </a:r>
            <a:r>
              <a:rPr lang="zh-CN" altLang="en-US" sz="2400" dirty="0">
                <a:solidFill>
                  <a:srgbClr val="0070C0"/>
                </a:solidFill>
              </a:rPr>
              <a:t>单击自定义快速访问工具栏按钮。</a:t>
            </a:r>
            <a:endParaRPr lang="en-GB" sz="2400" dirty="0">
              <a:solidFill>
                <a:srgbClr val="0070C0"/>
              </a:solidFill>
            </a:endParaRPr>
          </a:p>
          <a:p>
            <a:pPr algn="just" fontAlgn="base"/>
            <a:endParaRPr lang="en-GB" sz="2400" dirty="0"/>
          </a:p>
          <a:p>
            <a:pPr algn="just" fontAlgn="base"/>
            <a:r>
              <a:rPr lang="en-GB" sz="2400" dirty="0"/>
              <a:t>A list appears and displays some commands you can add. </a:t>
            </a:r>
            <a:r>
              <a:rPr lang="zh-CN" altLang="en-US" sz="2400" dirty="0">
                <a:solidFill>
                  <a:srgbClr val="0070C0"/>
                </a:solidFill>
              </a:rPr>
              <a:t>将出现一个列表并显示一些您可以添加的命令。</a:t>
            </a:r>
            <a:endParaRPr lang="en-GB" sz="2400" dirty="0">
              <a:solidFill>
                <a:srgbClr val="0070C0"/>
              </a:solidFill>
            </a:endParaRPr>
          </a:p>
        </p:txBody>
      </p:sp>
      <p:pic>
        <p:nvPicPr>
          <p:cNvPr id="8" name="Picture 7">
            <a:extLst>
              <a:ext uri="{FF2B5EF4-FFF2-40B4-BE49-F238E27FC236}">
                <a16:creationId xmlns:a16="http://schemas.microsoft.com/office/drawing/2014/main" id="{C00DB71F-D5A6-4535-9CF6-8480049FD064}"/>
              </a:ext>
            </a:extLst>
          </p:cNvPr>
          <p:cNvPicPr>
            <a:picLocks noChangeAspect="1"/>
          </p:cNvPicPr>
          <p:nvPr/>
        </p:nvPicPr>
        <p:blipFill>
          <a:blip r:embed="rId3"/>
          <a:stretch>
            <a:fillRect/>
          </a:stretch>
        </p:blipFill>
        <p:spPr>
          <a:xfrm>
            <a:off x="667676" y="2089578"/>
            <a:ext cx="5972871" cy="4123599"/>
          </a:xfrm>
          <a:prstGeom prst="rect">
            <a:avLst/>
          </a:prstGeom>
        </p:spPr>
      </p:pic>
    </p:spTree>
    <p:extLst>
      <p:ext uri="{BB962C8B-B14F-4D97-AF65-F5344CB8AC3E}">
        <p14:creationId xmlns:p14="http://schemas.microsoft.com/office/powerpoint/2010/main" val="4100422175"/>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FBCE0B-387B-424C-809B-F015EC772367}"/>
              </a:ext>
            </a:extLst>
          </p:cNvPr>
          <p:cNvPicPr>
            <a:picLocks noChangeAspect="1"/>
          </p:cNvPicPr>
          <p:nvPr/>
        </p:nvPicPr>
        <p:blipFill>
          <a:blip r:embed="rId2"/>
          <a:stretch>
            <a:fillRect/>
          </a:stretch>
        </p:blipFill>
        <p:spPr>
          <a:xfrm>
            <a:off x="667676" y="819014"/>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Quick Access Toolbar</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2308324"/>
          </a:xfrm>
          <a:prstGeom prst="rect">
            <a:avLst/>
          </a:prstGeom>
          <a:noFill/>
        </p:spPr>
        <p:txBody>
          <a:bodyPr wrap="square" rtlCol="0">
            <a:spAutoFit/>
          </a:bodyPr>
          <a:lstStyle/>
          <a:p>
            <a:pPr marL="457200" indent="-457200" algn="just" fontAlgn="base">
              <a:buFont typeface="+mj-lt"/>
              <a:buAutoNum type="arabicPeriod" startAt="2"/>
            </a:pPr>
            <a:r>
              <a:rPr lang="en-GB" sz="2400" dirty="0"/>
              <a:t>Select the command you want to add. | </a:t>
            </a:r>
            <a:r>
              <a:rPr lang="zh-CN" altLang="en-US" sz="2400" dirty="0">
                <a:solidFill>
                  <a:srgbClr val="0070C0"/>
                </a:solidFill>
              </a:rPr>
              <a:t>选择要添加的命令。</a:t>
            </a:r>
            <a:endParaRPr lang="en-GB" sz="2400" dirty="0">
              <a:solidFill>
                <a:srgbClr val="0070C0"/>
              </a:solidFill>
            </a:endParaRPr>
          </a:p>
          <a:p>
            <a:pPr algn="just" fontAlgn="base"/>
            <a:endParaRPr lang="en-GB" sz="2400" dirty="0"/>
          </a:p>
          <a:p>
            <a:pPr algn="just" fontAlgn="base"/>
            <a:r>
              <a:rPr lang="en-GB" sz="2400" dirty="0"/>
              <a:t>The button is added to the toolbar. </a:t>
            </a:r>
          </a:p>
          <a:p>
            <a:pPr algn="just" fontAlgn="base"/>
            <a:r>
              <a:rPr lang="zh-CN" altLang="en-US" sz="2400" dirty="0">
                <a:solidFill>
                  <a:srgbClr val="0070C0"/>
                </a:solidFill>
              </a:rPr>
              <a:t>按钮被添加到工具栏。</a:t>
            </a:r>
            <a:endParaRPr lang="en-GB" sz="2400" dirty="0">
              <a:solidFill>
                <a:srgbClr val="0070C0"/>
              </a:solidFill>
            </a:endParaRPr>
          </a:p>
          <a:p>
            <a:pPr algn="just" fontAlgn="base"/>
            <a:endParaRPr lang="en-GB" sz="2400" dirty="0"/>
          </a:p>
        </p:txBody>
      </p:sp>
      <p:pic>
        <p:nvPicPr>
          <p:cNvPr id="8" name="Picture 7">
            <a:extLst>
              <a:ext uri="{FF2B5EF4-FFF2-40B4-BE49-F238E27FC236}">
                <a16:creationId xmlns:a16="http://schemas.microsoft.com/office/drawing/2014/main" id="{C00DB71F-D5A6-4535-9CF6-8480049FD064}"/>
              </a:ext>
            </a:extLst>
          </p:cNvPr>
          <p:cNvPicPr>
            <a:picLocks noChangeAspect="1"/>
          </p:cNvPicPr>
          <p:nvPr/>
        </p:nvPicPr>
        <p:blipFill>
          <a:blip r:embed="rId3"/>
          <a:stretch>
            <a:fillRect/>
          </a:stretch>
        </p:blipFill>
        <p:spPr>
          <a:xfrm>
            <a:off x="667676" y="2089578"/>
            <a:ext cx="5972871" cy="4123599"/>
          </a:xfrm>
          <a:prstGeom prst="rect">
            <a:avLst/>
          </a:prstGeom>
        </p:spPr>
      </p:pic>
    </p:spTree>
    <p:extLst>
      <p:ext uri="{BB962C8B-B14F-4D97-AF65-F5344CB8AC3E}">
        <p14:creationId xmlns:p14="http://schemas.microsoft.com/office/powerpoint/2010/main" val="351363216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FBCE0B-387B-424C-809B-F015EC772367}"/>
              </a:ext>
            </a:extLst>
          </p:cNvPr>
          <p:cNvPicPr>
            <a:picLocks noChangeAspect="1"/>
          </p:cNvPicPr>
          <p:nvPr/>
        </p:nvPicPr>
        <p:blipFill>
          <a:blip r:embed="rId2"/>
          <a:stretch>
            <a:fillRect/>
          </a:stretch>
        </p:blipFill>
        <p:spPr>
          <a:xfrm>
            <a:off x="667676" y="819014"/>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Quick Access Toolbar</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893647"/>
          </a:xfrm>
          <a:prstGeom prst="rect">
            <a:avLst/>
          </a:prstGeom>
          <a:noFill/>
        </p:spPr>
        <p:txBody>
          <a:bodyPr wrap="square" rtlCol="0">
            <a:spAutoFit/>
          </a:bodyPr>
          <a:lstStyle/>
          <a:p>
            <a:pPr algn="just" fontAlgn="base"/>
            <a:r>
              <a:rPr lang="en-GB" sz="2400" dirty="0"/>
              <a:t>You can find all the available commands you can add by selecting More Commands, which opens the Word Options dialog box. </a:t>
            </a:r>
          </a:p>
          <a:p>
            <a:pPr algn="just" fontAlgn="base"/>
            <a:r>
              <a:rPr lang="zh-CN" altLang="en-US" sz="2400" dirty="0">
                <a:solidFill>
                  <a:srgbClr val="0070C0"/>
                </a:solidFill>
              </a:rPr>
              <a:t>您可以通过选择更多命令来找到可以添加的所有可用命令，这会打开 </a:t>
            </a:r>
            <a:r>
              <a:rPr lang="en-US" altLang="zh-CN" sz="2400" dirty="0">
                <a:solidFill>
                  <a:srgbClr val="0070C0"/>
                </a:solidFill>
              </a:rPr>
              <a:t>Word </a:t>
            </a:r>
            <a:r>
              <a:rPr lang="zh-CN" altLang="en-US" sz="2400" dirty="0">
                <a:solidFill>
                  <a:srgbClr val="0070C0"/>
                </a:solidFill>
              </a:rPr>
              <a:t>选项对话框。</a:t>
            </a:r>
            <a:endParaRPr lang="en-GB" sz="2400" dirty="0">
              <a:solidFill>
                <a:srgbClr val="0070C0"/>
              </a:solidFill>
            </a:endParaRPr>
          </a:p>
          <a:p>
            <a:pPr algn="just" fontAlgn="base"/>
            <a:endParaRPr lang="en-GB" sz="2400" dirty="0"/>
          </a:p>
          <a:p>
            <a:pPr algn="just" fontAlgn="base"/>
            <a:r>
              <a:rPr lang="en-GB" sz="2400" dirty="0"/>
              <a:t>To remove a command, select a command with a checkmark to deselect it.</a:t>
            </a:r>
          </a:p>
          <a:p>
            <a:pPr algn="just" fontAlgn="base"/>
            <a:r>
              <a:rPr lang="zh-CN" altLang="en-US" sz="2400" dirty="0">
                <a:solidFill>
                  <a:srgbClr val="0070C0"/>
                </a:solidFill>
              </a:rPr>
              <a:t>要删除命令，请选择带有复选标记的命令以取消选择它。</a:t>
            </a:r>
            <a:endParaRPr lang="en-GB" sz="2400" dirty="0">
              <a:solidFill>
                <a:srgbClr val="0070C0"/>
              </a:solidFill>
            </a:endParaRPr>
          </a:p>
        </p:txBody>
      </p:sp>
      <p:pic>
        <p:nvPicPr>
          <p:cNvPr id="8" name="Picture 7">
            <a:extLst>
              <a:ext uri="{FF2B5EF4-FFF2-40B4-BE49-F238E27FC236}">
                <a16:creationId xmlns:a16="http://schemas.microsoft.com/office/drawing/2014/main" id="{C00DB71F-D5A6-4535-9CF6-8480049FD064}"/>
              </a:ext>
            </a:extLst>
          </p:cNvPr>
          <p:cNvPicPr>
            <a:picLocks noChangeAspect="1"/>
          </p:cNvPicPr>
          <p:nvPr/>
        </p:nvPicPr>
        <p:blipFill>
          <a:blip r:embed="rId3"/>
          <a:stretch>
            <a:fillRect/>
          </a:stretch>
        </p:blipFill>
        <p:spPr>
          <a:xfrm>
            <a:off x="667676" y="2089578"/>
            <a:ext cx="5972871" cy="4123599"/>
          </a:xfrm>
          <a:prstGeom prst="rect">
            <a:avLst/>
          </a:prstGeom>
        </p:spPr>
      </p:pic>
    </p:spTree>
    <p:extLst>
      <p:ext uri="{BB962C8B-B14F-4D97-AF65-F5344CB8AC3E}">
        <p14:creationId xmlns:p14="http://schemas.microsoft.com/office/powerpoint/2010/main" val="422772757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4E8991-BC8F-44CD-AB6A-BA1C8C9CBF77}"/>
              </a:ext>
            </a:extLst>
          </p:cNvPr>
          <p:cNvPicPr>
            <a:picLocks noChangeAspect="1"/>
          </p:cNvPicPr>
          <p:nvPr/>
        </p:nvPicPr>
        <p:blipFill>
          <a:blip r:embed="rId2"/>
          <a:stretch>
            <a:fillRect/>
          </a:stretch>
        </p:blipFill>
        <p:spPr>
          <a:xfrm>
            <a:off x="667676" y="1396902"/>
            <a:ext cx="5998121" cy="501235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Close &amp; Exit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2308324"/>
          </a:xfrm>
          <a:prstGeom prst="rect">
            <a:avLst/>
          </a:prstGeom>
          <a:noFill/>
        </p:spPr>
        <p:txBody>
          <a:bodyPr wrap="square" rtlCol="0">
            <a:spAutoFit/>
          </a:bodyPr>
          <a:lstStyle/>
          <a:p>
            <a:pPr algn="just" fontAlgn="base"/>
            <a:r>
              <a:rPr lang="en-GB" sz="2400" dirty="0"/>
              <a:t>When you're done working with a file, it's a good idea to close it so you don't bog down your computer with unused programs.</a:t>
            </a:r>
          </a:p>
          <a:p>
            <a:pPr algn="just" fontAlgn="base"/>
            <a:r>
              <a:rPr lang="zh-CN" altLang="en-US" sz="2400" dirty="0">
                <a:solidFill>
                  <a:srgbClr val="0070C0"/>
                </a:solidFill>
              </a:rPr>
              <a:t>处理完文件后，最好将其关闭，以免因未使用的程序而使计算机陷入困境。</a:t>
            </a:r>
            <a:endParaRPr lang="en-GB" sz="2400" dirty="0">
              <a:solidFill>
                <a:srgbClr val="0070C0"/>
              </a:solidFill>
            </a:endParaRPr>
          </a:p>
        </p:txBody>
      </p:sp>
    </p:spTree>
    <p:extLst>
      <p:ext uri="{BB962C8B-B14F-4D97-AF65-F5344CB8AC3E}">
        <p14:creationId xmlns:p14="http://schemas.microsoft.com/office/powerpoint/2010/main" val="3852747583"/>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4E8991-BC8F-44CD-AB6A-BA1C8C9CBF77}"/>
              </a:ext>
            </a:extLst>
          </p:cNvPr>
          <p:cNvPicPr>
            <a:picLocks noChangeAspect="1"/>
          </p:cNvPicPr>
          <p:nvPr/>
        </p:nvPicPr>
        <p:blipFill>
          <a:blip r:embed="rId2"/>
          <a:stretch>
            <a:fillRect/>
          </a:stretch>
        </p:blipFill>
        <p:spPr>
          <a:xfrm>
            <a:off x="667676" y="1396902"/>
            <a:ext cx="5998121" cy="501235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Close &amp; Exit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4154984"/>
          </a:xfrm>
          <a:prstGeom prst="rect">
            <a:avLst/>
          </a:prstGeom>
          <a:noFill/>
        </p:spPr>
        <p:txBody>
          <a:bodyPr wrap="square" rtlCol="0">
            <a:spAutoFit/>
          </a:bodyPr>
          <a:lstStyle/>
          <a:p>
            <a:pPr algn="just" fontAlgn="base"/>
            <a:r>
              <a:rPr lang="en-GB" sz="2400" dirty="0"/>
              <a:t>Each document window must be closed individually. If you only have one file open, you can close it from the File menu and keep Word running. </a:t>
            </a:r>
          </a:p>
          <a:p>
            <a:pPr algn="just" fontAlgn="base"/>
            <a:r>
              <a:rPr lang="zh-CN" altLang="en-US" sz="2400" dirty="0">
                <a:solidFill>
                  <a:srgbClr val="0070C0"/>
                </a:solidFill>
              </a:rPr>
              <a:t>每个文档窗口必须单独关闭。如果您只打开了一个文件，您可以从“文件”菜单中关闭它并保持 </a:t>
            </a:r>
            <a:r>
              <a:rPr lang="en-US" altLang="zh-CN" sz="2400" dirty="0">
                <a:solidFill>
                  <a:srgbClr val="0070C0"/>
                </a:solidFill>
              </a:rPr>
              <a:t>Word </a:t>
            </a:r>
            <a:r>
              <a:rPr lang="zh-CN" altLang="en-US" sz="2400" dirty="0">
                <a:solidFill>
                  <a:srgbClr val="0070C0"/>
                </a:solidFill>
              </a:rPr>
              <a:t>运行。</a:t>
            </a:r>
            <a:endParaRPr lang="en-GB" sz="2400" dirty="0">
              <a:solidFill>
                <a:srgbClr val="0070C0"/>
              </a:solidFill>
            </a:endParaRPr>
          </a:p>
          <a:p>
            <a:pPr algn="just" fontAlgn="base"/>
            <a:endParaRPr lang="en-GB" sz="2400" dirty="0"/>
          </a:p>
          <a:p>
            <a:pPr marL="457200" indent="-457200" algn="just" fontAlgn="base">
              <a:buFont typeface="+mj-lt"/>
              <a:buAutoNum type="arabicPeriod"/>
            </a:pPr>
            <a:r>
              <a:rPr lang="en-GB" sz="2400" dirty="0"/>
              <a:t>Click the File tab. | </a:t>
            </a:r>
            <a:r>
              <a:rPr lang="zh-CN" altLang="en-US" sz="2400" dirty="0">
                <a:solidFill>
                  <a:srgbClr val="0070C0"/>
                </a:solidFill>
              </a:rPr>
              <a:t>单击文件选项卡。</a:t>
            </a:r>
            <a:endParaRPr lang="en-GB" sz="2400" dirty="0">
              <a:solidFill>
                <a:srgbClr val="0070C0"/>
              </a:solidFill>
            </a:endParaRPr>
          </a:p>
          <a:p>
            <a:pPr marL="457200" indent="-457200" algn="just" fontAlgn="base">
              <a:buFont typeface="+mj-lt"/>
              <a:buAutoNum type="arabicPeriod"/>
            </a:pPr>
            <a:endParaRPr lang="en-GB" sz="2400" dirty="0"/>
          </a:p>
          <a:p>
            <a:pPr marL="457200" indent="-457200" algn="just" fontAlgn="base">
              <a:buFont typeface="+mj-lt"/>
              <a:buAutoNum type="arabicPeriod"/>
            </a:pPr>
            <a:r>
              <a:rPr lang="en-GB" sz="2400" dirty="0"/>
              <a:t>Click Close. | </a:t>
            </a:r>
            <a:r>
              <a:rPr lang="zh-CN" altLang="en-US" sz="2400" dirty="0">
                <a:solidFill>
                  <a:srgbClr val="0070C0"/>
                </a:solidFill>
              </a:rPr>
              <a:t>单击关闭。</a:t>
            </a:r>
            <a:endParaRPr lang="en-GB" sz="2400" dirty="0">
              <a:solidFill>
                <a:srgbClr val="0070C0"/>
              </a:solidFill>
            </a:endParaRPr>
          </a:p>
        </p:txBody>
      </p:sp>
    </p:spTree>
    <p:extLst>
      <p:ext uri="{BB962C8B-B14F-4D97-AF65-F5344CB8AC3E}">
        <p14:creationId xmlns:p14="http://schemas.microsoft.com/office/powerpoint/2010/main" val="98210578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4E8991-BC8F-44CD-AB6A-BA1C8C9CBF77}"/>
              </a:ext>
            </a:extLst>
          </p:cNvPr>
          <p:cNvPicPr>
            <a:picLocks noChangeAspect="1"/>
          </p:cNvPicPr>
          <p:nvPr/>
        </p:nvPicPr>
        <p:blipFill>
          <a:blip r:embed="rId2"/>
          <a:stretch>
            <a:fillRect/>
          </a:stretch>
        </p:blipFill>
        <p:spPr>
          <a:xfrm>
            <a:off x="667676" y="1396902"/>
            <a:ext cx="5998121" cy="501235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Close &amp; Exit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3416320"/>
          </a:xfrm>
          <a:prstGeom prst="rect">
            <a:avLst/>
          </a:prstGeom>
          <a:noFill/>
        </p:spPr>
        <p:txBody>
          <a:bodyPr wrap="square" rtlCol="0">
            <a:spAutoFit/>
          </a:bodyPr>
          <a:lstStyle/>
          <a:p>
            <a:pPr algn="just" fontAlgn="base"/>
            <a:r>
              <a:rPr lang="en-GB" sz="2400" dirty="0"/>
              <a:t>The file is closed, but Word is still running. </a:t>
            </a:r>
          </a:p>
          <a:p>
            <a:pPr algn="just" fontAlgn="base"/>
            <a:r>
              <a:rPr lang="zh-CN" altLang="en-US" sz="2400" dirty="0">
                <a:solidFill>
                  <a:srgbClr val="0070C0"/>
                </a:solidFill>
              </a:rPr>
              <a:t>该文件已关闭，但 </a:t>
            </a:r>
            <a:r>
              <a:rPr lang="en-US" altLang="zh-CN" sz="2400" dirty="0">
                <a:solidFill>
                  <a:srgbClr val="0070C0"/>
                </a:solidFill>
              </a:rPr>
              <a:t>Word </a:t>
            </a:r>
            <a:r>
              <a:rPr lang="zh-CN" altLang="en-US" sz="2400" dirty="0">
                <a:solidFill>
                  <a:srgbClr val="0070C0"/>
                </a:solidFill>
              </a:rPr>
              <a:t>仍在运行</a:t>
            </a:r>
            <a:r>
              <a:rPr lang="zh-CN" altLang="en-US" sz="2400" dirty="0"/>
              <a:t>。</a:t>
            </a:r>
            <a:endParaRPr lang="en-GB" sz="2400" dirty="0"/>
          </a:p>
          <a:p>
            <a:pPr algn="just" fontAlgn="base"/>
            <a:endParaRPr lang="en-GB" sz="2400" dirty="0"/>
          </a:p>
          <a:p>
            <a:pPr algn="just" fontAlgn="base"/>
            <a:r>
              <a:rPr lang="en-GB" sz="2400" dirty="0"/>
              <a:t>You can still browse for a file to open, create a new document from a template, and access Word’s options. </a:t>
            </a:r>
          </a:p>
          <a:p>
            <a:pPr algn="just" fontAlgn="base"/>
            <a:r>
              <a:rPr lang="zh-CN" altLang="en-US" sz="2400" dirty="0">
                <a:solidFill>
                  <a:srgbClr val="0070C0"/>
                </a:solidFill>
              </a:rPr>
              <a:t>您仍然可以浏览要打开的文件、从模板创建新文档以及访问 </a:t>
            </a:r>
            <a:r>
              <a:rPr lang="en-US" altLang="zh-CN" sz="2400" dirty="0">
                <a:solidFill>
                  <a:srgbClr val="0070C0"/>
                </a:solidFill>
              </a:rPr>
              <a:t>Word </a:t>
            </a:r>
            <a:r>
              <a:rPr lang="zh-CN" altLang="en-US" sz="2400" dirty="0">
                <a:solidFill>
                  <a:srgbClr val="0070C0"/>
                </a:solidFill>
              </a:rPr>
              <a:t>的选项。</a:t>
            </a:r>
            <a:endParaRPr lang="en-GB" sz="2400" dirty="0">
              <a:solidFill>
                <a:srgbClr val="0070C0"/>
              </a:solidFill>
            </a:endParaRPr>
          </a:p>
        </p:txBody>
      </p:sp>
    </p:spTree>
    <p:extLst>
      <p:ext uri="{BB962C8B-B14F-4D97-AF65-F5344CB8AC3E}">
        <p14:creationId xmlns:p14="http://schemas.microsoft.com/office/powerpoint/2010/main" val="147863264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64E8991-BC8F-44CD-AB6A-BA1C8C9CBF77}"/>
              </a:ext>
            </a:extLst>
          </p:cNvPr>
          <p:cNvPicPr>
            <a:picLocks noChangeAspect="1"/>
          </p:cNvPicPr>
          <p:nvPr/>
        </p:nvPicPr>
        <p:blipFill>
          <a:blip r:embed="rId2"/>
          <a:stretch>
            <a:fillRect/>
          </a:stretch>
        </p:blipFill>
        <p:spPr>
          <a:xfrm>
            <a:off x="667676" y="1396902"/>
            <a:ext cx="5998121" cy="5012357"/>
          </a:xfrm>
          <a:prstGeom prst="rect">
            <a:avLst/>
          </a:prstGeom>
        </p:spPr>
      </p:pic>
      <p:pic>
        <p:nvPicPr>
          <p:cNvPr id="3" name="Picture 2">
            <a:extLst>
              <a:ext uri="{FF2B5EF4-FFF2-40B4-BE49-F238E27FC236}">
                <a16:creationId xmlns:a16="http://schemas.microsoft.com/office/drawing/2014/main" id="{65A61765-580E-43D9-A146-245D3B66E86A}"/>
              </a:ext>
            </a:extLst>
          </p:cNvPr>
          <p:cNvPicPr>
            <a:picLocks noChangeAspect="1"/>
          </p:cNvPicPr>
          <p:nvPr/>
        </p:nvPicPr>
        <p:blipFill>
          <a:blip r:embed="rId3"/>
          <a:stretch>
            <a:fillRect/>
          </a:stretch>
        </p:blipFill>
        <p:spPr>
          <a:xfrm>
            <a:off x="667676" y="832990"/>
            <a:ext cx="5972871" cy="1127825"/>
          </a:xfrm>
          <a:prstGeom prst="rect">
            <a:avLst/>
          </a:prstGeom>
        </p:spPr>
      </p:pic>
      <p:sp>
        <p:nvSpPr>
          <p:cNvPr id="4" name="Title 1">
            <a:extLst>
              <a:ext uri="{FF2B5EF4-FFF2-40B4-BE49-F238E27FC236}">
                <a16:creationId xmlns:a16="http://schemas.microsoft.com/office/drawing/2014/main" id="{56557E6A-DB44-4F06-ADC2-8272C5581DE6}"/>
              </a:ext>
            </a:extLst>
          </p:cNvPr>
          <p:cNvSpPr txBox="1">
            <a:spLocks/>
          </p:cNvSpPr>
          <p:nvPr/>
        </p:nvSpPr>
        <p:spPr>
          <a:xfrm>
            <a:off x="0" y="0"/>
            <a:ext cx="12192000" cy="676275"/>
          </a:xfrm>
          <a:prstGeom prst="rect">
            <a:avLst/>
          </a:prstGeom>
        </p:spPr>
        <p:txBody>
          <a:bodyPr anchor="b"/>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SG" sz="3200" dirty="0"/>
              <a:t>Close &amp; Exit</a:t>
            </a:r>
          </a:p>
        </p:txBody>
      </p:sp>
      <p:sp>
        <p:nvSpPr>
          <p:cNvPr id="15" name="TextBox 14">
            <a:extLst>
              <a:ext uri="{FF2B5EF4-FFF2-40B4-BE49-F238E27FC236}">
                <a16:creationId xmlns:a16="http://schemas.microsoft.com/office/drawing/2014/main" id="{2F146827-2121-47C6-88BF-575C3DEE44EB}"/>
              </a:ext>
            </a:extLst>
          </p:cNvPr>
          <p:cNvSpPr txBox="1"/>
          <p:nvPr/>
        </p:nvSpPr>
        <p:spPr>
          <a:xfrm>
            <a:off x="6786880" y="783454"/>
            <a:ext cx="5242363" cy="2677656"/>
          </a:xfrm>
          <a:prstGeom prst="rect">
            <a:avLst/>
          </a:prstGeom>
          <a:noFill/>
        </p:spPr>
        <p:txBody>
          <a:bodyPr wrap="square" rtlCol="0">
            <a:spAutoFit/>
          </a:bodyPr>
          <a:lstStyle/>
          <a:p>
            <a:pPr algn="just" fontAlgn="base"/>
            <a:r>
              <a:rPr lang="en-GB" sz="2400" dirty="0"/>
              <a:t>If you have multiple Word documents open, clicking the Close button on the title bar will close each document individually.</a:t>
            </a:r>
          </a:p>
          <a:p>
            <a:pPr algn="just" fontAlgn="base"/>
            <a:r>
              <a:rPr lang="zh-CN" altLang="en-US" sz="2400" dirty="0">
                <a:solidFill>
                  <a:srgbClr val="0070C0"/>
                </a:solidFill>
              </a:rPr>
              <a:t>如果您打开了多个 </a:t>
            </a:r>
            <a:r>
              <a:rPr lang="en-US" altLang="zh-CN" sz="2400" dirty="0">
                <a:solidFill>
                  <a:srgbClr val="0070C0"/>
                </a:solidFill>
              </a:rPr>
              <a:t>Word </a:t>
            </a:r>
            <a:r>
              <a:rPr lang="zh-CN" altLang="en-US" sz="2400" dirty="0">
                <a:solidFill>
                  <a:srgbClr val="0070C0"/>
                </a:solidFill>
              </a:rPr>
              <a:t>文档，单击标题栏上的关闭按钮将分别关闭每个文档。</a:t>
            </a:r>
            <a:endParaRPr lang="en-GB" sz="2400" dirty="0">
              <a:solidFill>
                <a:srgbClr val="0070C0"/>
              </a:solidFill>
            </a:endParaRPr>
          </a:p>
        </p:txBody>
      </p:sp>
    </p:spTree>
    <p:extLst>
      <p:ext uri="{BB962C8B-B14F-4D97-AF65-F5344CB8AC3E}">
        <p14:creationId xmlns:p14="http://schemas.microsoft.com/office/powerpoint/2010/main" val="28233979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infografis">
      <a:dk1>
        <a:srgbClr val="000000"/>
      </a:dk1>
      <a:lt1>
        <a:srgbClr val="FFFFFF"/>
      </a:lt1>
      <a:dk2>
        <a:srgbClr val="2D3847"/>
      </a:dk2>
      <a:lt2>
        <a:srgbClr val="E7E6E6"/>
      </a:lt2>
      <a:accent1>
        <a:srgbClr val="439BF7"/>
      </a:accent1>
      <a:accent2>
        <a:srgbClr val="4EE2C2"/>
      </a:accent2>
      <a:accent3>
        <a:srgbClr val="FC6C8E"/>
      </a:accent3>
      <a:accent4>
        <a:srgbClr val="F6AF2E"/>
      </a:accent4>
      <a:accent5>
        <a:srgbClr val="F67A2E"/>
      </a:accent5>
      <a:accent6>
        <a:srgbClr val="C297ED"/>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4744</TotalTime>
  <Words>8776</Words>
  <Application>Microsoft Office PowerPoint</Application>
  <PresentationFormat>Widescreen</PresentationFormat>
  <Paragraphs>617</Paragraphs>
  <Slides>103</Slides>
  <Notes>0</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103</vt:i4>
      </vt:variant>
    </vt:vector>
  </HeadingPairs>
  <TitlesOfParts>
    <vt:vector size="112" baseType="lpstr">
      <vt:lpstr>Arial</vt:lpstr>
      <vt:lpstr>Calibri</vt:lpstr>
      <vt:lpstr>Calibri Light</vt:lpstr>
      <vt:lpstr>Helvetica</vt:lpstr>
      <vt:lpstr>Segoe UI</vt:lpstr>
      <vt:lpstr>Segoe UI Light</vt:lpstr>
      <vt:lpstr>Custom Design</vt:lpstr>
      <vt:lpstr>Office Theme</vt:lpstr>
      <vt:lpstr>think-cell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Ghobhirajah</dc:creator>
  <cp:lastModifiedBy>Ghobhirajah</cp:lastModifiedBy>
  <cp:revision>83</cp:revision>
  <dcterms:created xsi:type="dcterms:W3CDTF">2020-11-20T03:25:54Z</dcterms:created>
  <dcterms:modified xsi:type="dcterms:W3CDTF">2021-07-23T11:08:52Z</dcterms:modified>
</cp:coreProperties>
</file>